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38"/>
  </p:notesMasterIdLst>
  <p:handoutMasterIdLst>
    <p:handoutMasterId r:id="rId39"/>
  </p:handoutMasterIdLst>
  <p:sldIdLst>
    <p:sldId id="1046" r:id="rId2"/>
    <p:sldId id="256" r:id="rId3"/>
    <p:sldId id="1000" r:id="rId4"/>
    <p:sldId id="1047" r:id="rId5"/>
    <p:sldId id="1050" r:id="rId6"/>
    <p:sldId id="1064" r:id="rId7"/>
    <p:sldId id="1065" r:id="rId8"/>
    <p:sldId id="1066" r:id="rId9"/>
    <p:sldId id="1067" r:id="rId10"/>
    <p:sldId id="1068" r:id="rId11"/>
    <p:sldId id="1069" r:id="rId12"/>
    <p:sldId id="1051" r:id="rId13"/>
    <p:sldId id="1071" r:id="rId14"/>
    <p:sldId id="1052" r:id="rId15"/>
    <p:sldId id="1053" r:id="rId16"/>
    <p:sldId id="1078" r:id="rId17"/>
    <p:sldId id="1079" r:id="rId18"/>
    <p:sldId id="1080" r:id="rId19"/>
    <p:sldId id="1073" r:id="rId20"/>
    <p:sldId id="1070" r:id="rId21"/>
    <p:sldId id="1074" r:id="rId22"/>
    <p:sldId id="1054" r:id="rId23"/>
    <p:sldId id="1077" r:id="rId24"/>
    <p:sldId id="1075" r:id="rId25"/>
    <p:sldId id="1055" r:id="rId26"/>
    <p:sldId id="1072" r:id="rId27"/>
    <p:sldId id="1076" r:id="rId28"/>
    <p:sldId id="1056" r:id="rId29"/>
    <p:sldId id="1081" r:id="rId30"/>
    <p:sldId id="1084" r:id="rId31"/>
    <p:sldId id="1082" r:id="rId32"/>
    <p:sldId id="1083" r:id="rId33"/>
    <p:sldId id="1057" r:id="rId34"/>
    <p:sldId id="1085" r:id="rId35"/>
    <p:sldId id="1086" r:id="rId36"/>
    <p:sldId id="1087" r:id="rId37"/>
  </p:sldIdLst>
  <p:sldSz cx="9144000" cy="6858000" type="screen4x3"/>
  <p:notesSz cx="6797675" cy="9874250"/>
  <p:defaultTextStyle>
    <a:defPPr>
      <a:defRPr lang="ko-KR"/>
    </a:defPPr>
    <a:lvl1pPr algn="ctr" rtl="0" fontAlgn="base" latinLnBrk="1">
      <a:spcBef>
        <a:spcPct val="20000"/>
      </a:spcBef>
      <a:spcAft>
        <a:spcPct val="0"/>
      </a:spcAft>
      <a:buClr>
        <a:srgbClr val="006666"/>
      </a:buClr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1pPr>
    <a:lvl2pPr marL="457200" algn="ctr" rtl="0" fontAlgn="base" latinLnBrk="1">
      <a:spcBef>
        <a:spcPct val="20000"/>
      </a:spcBef>
      <a:spcAft>
        <a:spcPct val="0"/>
      </a:spcAft>
      <a:buClr>
        <a:srgbClr val="006666"/>
      </a:buClr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2pPr>
    <a:lvl3pPr marL="914400" algn="ctr" rtl="0" fontAlgn="base" latinLnBrk="1">
      <a:spcBef>
        <a:spcPct val="20000"/>
      </a:spcBef>
      <a:spcAft>
        <a:spcPct val="0"/>
      </a:spcAft>
      <a:buClr>
        <a:srgbClr val="006666"/>
      </a:buClr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3pPr>
    <a:lvl4pPr marL="1371600" algn="ctr" rtl="0" fontAlgn="base" latinLnBrk="1">
      <a:spcBef>
        <a:spcPct val="20000"/>
      </a:spcBef>
      <a:spcAft>
        <a:spcPct val="0"/>
      </a:spcAft>
      <a:buClr>
        <a:srgbClr val="006666"/>
      </a:buClr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4pPr>
    <a:lvl5pPr marL="1828800" algn="ctr" rtl="0" fontAlgn="base" latinLnBrk="1">
      <a:spcBef>
        <a:spcPct val="20000"/>
      </a:spcBef>
      <a:spcAft>
        <a:spcPct val="0"/>
      </a:spcAft>
      <a:buClr>
        <a:srgbClr val="006666"/>
      </a:buClr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CC"/>
    <a:srgbClr val="007A37"/>
    <a:srgbClr val="CCCC00"/>
    <a:srgbClr val="E5FB9D"/>
    <a:srgbClr val="F5C2A3"/>
    <a:srgbClr val="C1CAD7"/>
    <a:srgbClr val="FFCC99"/>
    <a:srgbClr val="FFCCCC"/>
    <a:srgbClr val="C1DDFF"/>
    <a:srgbClr val="2B12BE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62" autoAdjust="0"/>
    <p:restoredTop sz="96500" autoAdjust="0"/>
  </p:normalViewPr>
  <p:slideViewPr>
    <p:cSldViewPr>
      <p:cViewPr varScale="1">
        <p:scale>
          <a:sx n="125" d="100"/>
          <a:sy n="125" d="100"/>
        </p:scale>
        <p:origin x="-14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9" d="100"/>
          <a:sy n="99" d="100"/>
        </p:scale>
        <p:origin x="-732" y="-102"/>
      </p:cViewPr>
      <p:guideLst>
        <p:guide orient="horz" pos="3110"/>
        <p:guide pos="2142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5862" cy="4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t" anchorCtr="0" compatLnSpc="1">
            <a:prstTxWarp prst="textNoShape">
              <a:avLst/>
            </a:prstTxWarp>
          </a:bodyPr>
          <a:lstStyle>
            <a:lvl1pPr algn="l" defTabSz="954443">
              <a:spcBef>
                <a:spcPct val="0"/>
              </a:spcBef>
              <a:buClrTx/>
              <a:defRPr sz="1300">
                <a:latin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68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294" y="0"/>
            <a:ext cx="2945862" cy="4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t" anchorCtr="0" compatLnSpc="1">
            <a:prstTxWarp prst="textNoShape">
              <a:avLst/>
            </a:prstTxWarp>
          </a:bodyPr>
          <a:lstStyle>
            <a:lvl1pPr algn="r" defTabSz="954443">
              <a:spcBef>
                <a:spcPct val="0"/>
              </a:spcBef>
              <a:buClrTx/>
              <a:defRPr sz="1300">
                <a:latin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68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379542"/>
            <a:ext cx="2945862" cy="4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b" anchorCtr="0" compatLnSpc="1">
            <a:prstTxWarp prst="textNoShape">
              <a:avLst/>
            </a:prstTxWarp>
          </a:bodyPr>
          <a:lstStyle>
            <a:lvl1pPr algn="l" defTabSz="954443">
              <a:spcBef>
                <a:spcPct val="0"/>
              </a:spcBef>
              <a:buClrTx/>
              <a:defRPr sz="1300">
                <a:latin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임베디드 네트워크 프로그래밍</a:t>
            </a:r>
          </a:p>
        </p:txBody>
      </p:sp>
      <p:sp>
        <p:nvSpPr>
          <p:cNvPr id="2068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294" y="9379542"/>
            <a:ext cx="2945862" cy="4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b" anchorCtr="0" compatLnSpc="1">
            <a:prstTxWarp prst="textNoShape">
              <a:avLst/>
            </a:prstTxWarp>
          </a:bodyPr>
          <a:lstStyle>
            <a:lvl1pPr algn="r" defTabSz="954443">
              <a:spcBef>
                <a:spcPct val="0"/>
              </a:spcBef>
              <a:buClrTx/>
              <a:defRPr sz="1300">
                <a:latin typeface="굴림" pitchFamily="50" charset="-127"/>
              </a:defRPr>
            </a:lvl1pPr>
          </a:lstStyle>
          <a:p>
            <a:pPr>
              <a:defRPr/>
            </a:pPr>
            <a:fld id="{CDA4D6CB-903A-48C0-B37F-F59E433F25F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758507" y="127124"/>
            <a:ext cx="2187356" cy="222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t" anchorCtr="0" compatLnSpc="1">
            <a:prstTxWarp prst="textNoShape">
              <a:avLst/>
            </a:prstTxWarp>
          </a:bodyPr>
          <a:lstStyle>
            <a:lvl1pPr algn="l" defTabSz="954443">
              <a:spcBef>
                <a:spcPct val="0"/>
              </a:spcBef>
              <a:buClrTx/>
              <a:defRPr sz="1000" b="1">
                <a:latin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296" y="156226"/>
            <a:ext cx="2331761" cy="192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t" anchorCtr="0" compatLnSpc="1">
            <a:prstTxWarp prst="textNoShape">
              <a:avLst/>
            </a:prstTxWarp>
          </a:bodyPr>
          <a:lstStyle>
            <a:lvl1pPr algn="r" defTabSz="954443">
              <a:spcBef>
                <a:spcPct val="0"/>
              </a:spcBef>
              <a:buClrTx/>
              <a:defRPr sz="1000" b="1">
                <a:latin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57238" y="557213"/>
            <a:ext cx="5451475" cy="40878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7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29952" y="5247277"/>
            <a:ext cx="5282183" cy="373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329854" y="9214129"/>
            <a:ext cx="2474645" cy="232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b" anchorCtr="0" compatLnSpc="1">
            <a:prstTxWarp prst="textNoShape">
              <a:avLst/>
            </a:prstTxWarp>
          </a:bodyPr>
          <a:lstStyle>
            <a:lvl1pPr algn="l" defTabSz="954443">
              <a:spcBef>
                <a:spcPct val="0"/>
              </a:spcBef>
              <a:buClrTx/>
              <a:defRPr sz="1100" b="1">
                <a:solidFill>
                  <a:schemeClr val="bg2"/>
                </a:solidFill>
                <a:latin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임베디드 네트워크 프로그래밍</a:t>
            </a:r>
          </a:p>
        </p:txBody>
      </p:sp>
      <p:sp>
        <p:nvSpPr>
          <p:cNvPr id="297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7494" y="9214129"/>
            <a:ext cx="2616011" cy="232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b" anchorCtr="0" compatLnSpc="1">
            <a:prstTxWarp prst="textNoShape">
              <a:avLst/>
            </a:prstTxWarp>
          </a:bodyPr>
          <a:lstStyle>
            <a:lvl1pPr algn="r" defTabSz="954443">
              <a:spcBef>
                <a:spcPct val="0"/>
              </a:spcBef>
              <a:buClrTx/>
              <a:defRPr sz="1100" b="1">
                <a:solidFill>
                  <a:schemeClr val="bg2"/>
                </a:solidFill>
                <a:latin typeface="굴림" pitchFamily="50" charset="-127"/>
              </a:defRPr>
            </a:lvl1pPr>
          </a:lstStyle>
          <a:p>
            <a:pPr>
              <a:defRPr/>
            </a:pPr>
            <a:fld id="{528D7AEC-35C8-4F62-95B2-1C8C06EADAF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grpSp>
        <p:nvGrpSpPr>
          <p:cNvPr id="14344" name="Group 13"/>
          <p:cNvGrpSpPr>
            <a:grpSpLocks/>
          </p:cNvGrpSpPr>
          <p:nvPr/>
        </p:nvGrpSpPr>
        <p:grpSpPr bwMode="auto">
          <a:xfrm>
            <a:off x="758507" y="4806175"/>
            <a:ext cx="5423548" cy="4251732"/>
            <a:chOff x="345" y="2653"/>
            <a:chExt cx="3720" cy="2676"/>
          </a:xfrm>
        </p:grpSpPr>
        <p:grpSp>
          <p:nvGrpSpPr>
            <p:cNvPr id="14346" name="Group 11"/>
            <p:cNvGrpSpPr>
              <a:grpSpLocks/>
            </p:cNvGrpSpPr>
            <p:nvPr/>
          </p:nvGrpSpPr>
          <p:grpSpPr bwMode="auto">
            <a:xfrm>
              <a:off x="345" y="2653"/>
              <a:ext cx="3720" cy="2676"/>
              <a:chOff x="164" y="2562"/>
              <a:chExt cx="3944" cy="2602"/>
            </a:xfrm>
          </p:grpSpPr>
          <p:sp>
            <p:nvSpPr>
              <p:cNvPr id="29704" name="Rectangle 8"/>
              <p:cNvSpPr>
                <a:spLocks noChangeArrowheads="1"/>
              </p:cNvSpPr>
              <p:nvPr/>
            </p:nvSpPr>
            <p:spPr bwMode="auto">
              <a:xfrm>
                <a:off x="164" y="2562"/>
                <a:ext cx="3944" cy="2602"/>
              </a:xfrm>
              <a:prstGeom prst="rect">
                <a:avLst/>
              </a:prstGeom>
              <a:noFill/>
              <a:ln w="9525" algn="ctr">
                <a:solidFill>
                  <a:schemeClr val="bg2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29705" name="Rectangle 9"/>
              <p:cNvSpPr>
                <a:spLocks noChangeArrowheads="1"/>
              </p:cNvSpPr>
              <p:nvPr/>
            </p:nvSpPr>
            <p:spPr bwMode="auto">
              <a:xfrm>
                <a:off x="219" y="2780"/>
                <a:ext cx="3856" cy="52"/>
              </a:xfrm>
              <a:prstGeom prst="rect">
                <a:avLst/>
              </a:prstGeom>
              <a:solidFill>
                <a:srgbClr val="E7EFF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/>
              </a:p>
            </p:txBody>
          </p:sp>
          <p:pic>
            <p:nvPicPr>
              <p:cNvPr id="14350" name="Picture 10" descr="MCj02376270000[1]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164" y="2574"/>
                <a:ext cx="313" cy="3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29708" name="Text Box 12"/>
            <p:cNvSpPr txBox="1">
              <a:spLocks noChangeArrowheads="1"/>
            </p:cNvSpPr>
            <p:nvPr/>
          </p:nvSpPr>
          <p:spPr bwMode="auto">
            <a:xfrm>
              <a:off x="374" y="2678"/>
              <a:ext cx="999" cy="21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lIns="99029" tIns="49514" rIns="99029" bIns="49514">
              <a:spAutoFit/>
            </a:bodyPr>
            <a:lstStyle/>
            <a:p>
              <a:pPr defTabSz="952914">
                <a:spcBef>
                  <a:spcPct val="50000"/>
                </a:spcBef>
                <a:defRPr/>
              </a:pPr>
              <a:r>
                <a:rPr lang="en-US" altLang="ko-KR" sz="2400" i="1" baseline="-25000" dirty="0">
                  <a:latin typeface="Lucida Handwriting" pitchFamily="66" charset="0"/>
                  <a:ea typeface="HY동녘B" pitchFamily="18" charset="-127"/>
                </a:rPr>
                <a:t>Memo</a:t>
              </a:r>
            </a:p>
          </p:txBody>
        </p:sp>
      </p:grpSp>
      <p:sp>
        <p:nvSpPr>
          <p:cNvPr id="29710" name="Rectangle 14"/>
          <p:cNvSpPr>
            <a:spLocks noChangeArrowheads="1"/>
          </p:cNvSpPr>
          <p:nvPr/>
        </p:nvSpPr>
        <p:spPr bwMode="auto">
          <a:xfrm>
            <a:off x="328334" y="9136017"/>
            <a:ext cx="6139493" cy="78111"/>
          </a:xfrm>
          <a:prstGeom prst="rect">
            <a:avLst/>
          </a:prstGeom>
          <a:solidFill>
            <a:schemeClr val="bg2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88102" tIns="44051" rIns="88102" bIns="44051" anchor="ctr"/>
          <a:lstStyle/>
          <a:p>
            <a:pPr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8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8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altLang="ko-KR" smtClean="0"/>
              <a:t>임베디드 네트워크 프로그래밍</a:t>
            </a:r>
          </a:p>
        </p:txBody>
      </p:sp>
      <p:sp>
        <p:nvSpPr>
          <p:cNvPr id="1536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2086A83-B79A-482B-AEBE-69E3008FC628}" type="slidenum">
              <a:rPr lang="en-US" altLang="ko-KR" smtClean="0"/>
              <a:pPr/>
              <a:t>2</a:t>
            </a:fld>
            <a:endParaRPr lang="en-US" altLang="ko-KR" smtClean="0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5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N:\프리렉_안드로이드\안드로이드_배경화면.bmp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476"/>
          </a:xfrm>
          <a:prstGeom prst="rect">
            <a:avLst/>
          </a:prstGeom>
          <a:noFill/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6551613"/>
            <a:ext cx="9144000" cy="322262"/>
          </a:xfrm>
          <a:prstGeom prst="rect">
            <a:avLst/>
          </a:prstGeom>
          <a:solidFill>
            <a:srgbClr val="F5F4E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276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 sz="4000">
                <a:latin typeface="HY동녘M" pitchFamily="18" charset="-127"/>
                <a:ea typeface="HY동녘M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0013" y="3886200"/>
            <a:ext cx="6403975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latin typeface="HY동녘M" pitchFamily="18" charset="-127"/>
                <a:ea typeface="HY동녘M" pitchFamily="18" charset="-127"/>
              </a:defRPr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742B7E-5AF0-4600-A2DF-CD34F0E1CDB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2E77AC-9929-4C33-87DF-0DE3F03166C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715125" y="30163"/>
            <a:ext cx="2178050" cy="627856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80975" y="30163"/>
            <a:ext cx="6381750" cy="627856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6BDBF0-8EF7-4FF5-B06C-3E9D83E2459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0975" y="30163"/>
            <a:ext cx="8712200" cy="70485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180975" y="1125538"/>
            <a:ext cx="4243388" cy="518318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6763" y="1125538"/>
            <a:ext cx="4243387" cy="518318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E65EE9-2898-4466-BE6C-7419748EB02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0975" y="30163"/>
            <a:ext cx="8712200" cy="70485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180975" y="1125538"/>
            <a:ext cx="8639175" cy="5183187"/>
          </a:xfrm>
        </p:spPr>
        <p:txBody>
          <a:bodyPr/>
          <a:lstStyle/>
          <a:p>
            <a:pPr lvl="0"/>
            <a:endParaRPr lang="ko-KR" altLang="en-US" noProof="0" smtClean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41210F-96CF-4DA5-B8EE-2B53473A7DE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F7F259-3167-4BF3-92F1-6CDD4C78E38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714A43-69CB-41F6-8124-F5CAA56D55C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80975" y="1125538"/>
            <a:ext cx="4243388" cy="5183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6763" y="1125538"/>
            <a:ext cx="4243387" cy="5183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3CC395-B352-4C4A-815E-B73315539A8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647B06-4720-4B96-93B7-9EE9226E0B5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975D45-F8D3-4C19-8B1A-C3664BAA199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D08CDA-443C-4914-BACA-E912DC4ECAE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F4C842-9FC9-449C-9F3C-4ABADFE3BD4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CA8903-CD6F-4F72-9833-54FCC45E84E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N:\프리렉_안드로이드\안드로이드_배경화면.bmp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0"/>
            <a:ext cx="9144000" cy="6858476"/>
          </a:xfrm>
          <a:prstGeom prst="rect">
            <a:avLst/>
          </a:prstGeom>
          <a:noFill/>
        </p:spPr>
      </p:pic>
      <p:sp>
        <p:nvSpPr>
          <p:cNvPr id="1027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0975" y="1317647"/>
            <a:ext cx="8639175" cy="518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26631" name="Rectangle 7"/>
          <p:cNvSpPr>
            <a:spLocks noChangeArrowheads="1"/>
          </p:cNvSpPr>
          <p:nvPr/>
        </p:nvSpPr>
        <p:spPr bwMode="auto">
          <a:xfrm>
            <a:off x="0" y="6551613"/>
            <a:ext cx="9144000" cy="322262"/>
          </a:xfrm>
          <a:prstGeom prst="rect">
            <a:avLst/>
          </a:prstGeom>
          <a:solidFill>
            <a:srgbClr val="F5F4E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2663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1613" y="6557963"/>
            <a:ext cx="2135187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defRPr>
                <a:latin typeface="HY동녘M" pitchFamily="18" charset="-127"/>
                <a:ea typeface="HY동녘M" pitchFamily="18" charset="-127"/>
              </a:defRPr>
            </a:lvl1pPr>
          </a:lstStyle>
          <a:p>
            <a:pPr>
              <a:defRPr/>
            </a:pPr>
            <a:fld id="{8566088C-706F-4CC8-8768-8EBB644C0DF3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26633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557963"/>
            <a:ext cx="2895600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defRPr>
                <a:latin typeface="HY동녘M" pitchFamily="18" charset="-127"/>
                <a:ea typeface="HY동녘M" pitchFamily="18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32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80975" y="785794"/>
            <a:ext cx="8712200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동녘M" pitchFamily="18" charset="-127"/>
          <a:ea typeface="HY동녘M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9pPr>
    </p:titleStyle>
    <p:bodyStyle>
      <a:lvl1pPr marL="531813" indent="-531813" algn="l" rtl="0" eaLnBrk="0" fontAlgn="base" latinLnBrk="1" hangingPunct="0">
        <a:spcBef>
          <a:spcPct val="20000"/>
        </a:spcBef>
        <a:spcAft>
          <a:spcPct val="0"/>
        </a:spcAft>
        <a:buClr>
          <a:srgbClr val="006666"/>
        </a:buClr>
        <a:buFont typeface="Wingdings" pitchFamily="2" charset="2"/>
        <a:buChar char="r"/>
        <a:defRPr kumimoji="1" sz="2400" b="1">
          <a:solidFill>
            <a:schemeClr val="tx1"/>
          </a:solidFill>
          <a:latin typeface="HY동녘M" pitchFamily="18" charset="-127"/>
          <a:ea typeface="HY동녘M" pitchFamily="18" charset="-127"/>
          <a:cs typeface="+mn-cs"/>
        </a:defRPr>
      </a:lvl1pPr>
      <a:lvl2pPr marL="990600" indent="-458788" algn="l" rtl="0" eaLnBrk="0" fontAlgn="base" latinLnBrk="1" hangingPunct="0">
        <a:spcBef>
          <a:spcPct val="20000"/>
        </a:spcBef>
        <a:spcAft>
          <a:spcPct val="0"/>
        </a:spcAft>
        <a:buClr>
          <a:srgbClr val="006666"/>
        </a:buClr>
        <a:buFont typeface="Wingdings" pitchFamily="2" charset="2"/>
        <a:buChar char="w"/>
        <a:defRPr kumimoji="1" sz="2000">
          <a:solidFill>
            <a:schemeClr val="tx1"/>
          </a:solidFill>
          <a:latin typeface="HY동녘M" pitchFamily="18" charset="-127"/>
          <a:ea typeface="HY동녘M" pitchFamily="18" charset="-127"/>
        </a:defRPr>
      </a:lvl2pPr>
      <a:lvl3pPr marL="1370013" indent="-379413" algn="l" rtl="0" eaLnBrk="0" fontAlgn="base" latinLnBrk="1" hangingPunct="0">
        <a:spcBef>
          <a:spcPct val="20000"/>
        </a:spcBef>
        <a:spcAft>
          <a:spcPct val="0"/>
        </a:spcAft>
        <a:buClr>
          <a:srgbClr val="006666"/>
        </a:buClr>
        <a:buFont typeface="Wingdings" pitchFamily="2" charset="2"/>
        <a:buChar char="§"/>
        <a:defRPr kumimoji="1" sz="1900">
          <a:solidFill>
            <a:schemeClr val="tx1"/>
          </a:solidFill>
          <a:latin typeface="HY동녘M" pitchFamily="18" charset="-127"/>
          <a:ea typeface="HY동녘M" pitchFamily="18" charset="-127"/>
        </a:defRPr>
      </a:lvl3pPr>
      <a:lvl4pPr marL="1697038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006666"/>
        </a:buClr>
        <a:buChar char="•"/>
        <a:defRPr kumimoji="1" sz="1600">
          <a:solidFill>
            <a:schemeClr val="tx1"/>
          </a:solidFill>
          <a:latin typeface="HY동녘M" pitchFamily="18" charset="-127"/>
          <a:ea typeface="HY동녘M" pitchFamily="18" charset="-127"/>
        </a:defRPr>
      </a:lvl4pPr>
      <a:lvl5pPr marL="2141538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006666"/>
        </a:buClr>
        <a:buAutoNum type="alphaLcPeriod"/>
        <a:defRPr kumimoji="1" sz="1600">
          <a:solidFill>
            <a:schemeClr val="tx1"/>
          </a:solidFill>
          <a:latin typeface="HY동녘M" pitchFamily="18" charset="-127"/>
          <a:ea typeface="HY동녘M" pitchFamily="18" charset="-127"/>
        </a:defRPr>
      </a:lvl5pPr>
      <a:lvl6pPr marL="2598738" indent="-342900" algn="l" rtl="0" fontAlgn="base" latinLnBrk="1">
        <a:spcBef>
          <a:spcPct val="20000"/>
        </a:spcBef>
        <a:spcAft>
          <a:spcPct val="0"/>
        </a:spcAft>
        <a:buClr>
          <a:srgbClr val="006666"/>
        </a:buClr>
        <a:buAutoNum type="alphaLcPeriod"/>
        <a:defRPr kumimoji="1" sz="1600">
          <a:solidFill>
            <a:schemeClr val="tx1"/>
          </a:solidFill>
          <a:latin typeface="+mn-lt"/>
          <a:ea typeface="+mn-ea"/>
        </a:defRPr>
      </a:lvl6pPr>
      <a:lvl7pPr marL="3055938" indent="-342900" algn="l" rtl="0" fontAlgn="base" latinLnBrk="1">
        <a:spcBef>
          <a:spcPct val="20000"/>
        </a:spcBef>
        <a:spcAft>
          <a:spcPct val="0"/>
        </a:spcAft>
        <a:buClr>
          <a:srgbClr val="006666"/>
        </a:buClr>
        <a:buAutoNum type="alphaLcPeriod"/>
        <a:defRPr kumimoji="1" sz="1600">
          <a:solidFill>
            <a:schemeClr val="tx1"/>
          </a:solidFill>
          <a:latin typeface="+mn-lt"/>
          <a:ea typeface="+mn-ea"/>
        </a:defRPr>
      </a:lvl7pPr>
      <a:lvl8pPr marL="3513138" indent="-342900" algn="l" rtl="0" fontAlgn="base" latinLnBrk="1">
        <a:spcBef>
          <a:spcPct val="20000"/>
        </a:spcBef>
        <a:spcAft>
          <a:spcPct val="0"/>
        </a:spcAft>
        <a:buClr>
          <a:srgbClr val="006666"/>
        </a:buClr>
        <a:buAutoNum type="alphaLcPeriod"/>
        <a:defRPr kumimoji="1" sz="1600">
          <a:solidFill>
            <a:schemeClr val="tx1"/>
          </a:solidFill>
          <a:latin typeface="+mn-lt"/>
          <a:ea typeface="+mn-ea"/>
        </a:defRPr>
      </a:lvl8pPr>
      <a:lvl9pPr marL="3970338" indent="-342900" algn="l" rtl="0" fontAlgn="base" latinLnBrk="1">
        <a:spcBef>
          <a:spcPct val="20000"/>
        </a:spcBef>
        <a:spcAft>
          <a:spcPct val="0"/>
        </a:spcAft>
        <a:buClr>
          <a:srgbClr val="006666"/>
        </a:buClr>
        <a:buAutoNum type="alphaLcPeriod"/>
        <a:defRPr kumimoji="1"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7742B7E-5AF0-4600-A2DF-CD34F0E1CDB1}" type="slidenum">
              <a:rPr lang="en-US" altLang="ko-KR" smtClean="0"/>
              <a:pPr>
                <a:defRPr/>
              </a:pPr>
              <a:t>1</a:t>
            </a:fld>
            <a:endParaRPr lang="en-US" altLang="ko-KR"/>
          </a:p>
        </p:txBody>
      </p:sp>
      <p:pic>
        <p:nvPicPr>
          <p:cNvPr id="1026" name="Picture 2" descr="N:\프리렉_안드로이드\안드로이드 시작화면_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4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5.2 </a:t>
            </a:r>
            <a:r>
              <a:rPr lang="ko-KR" altLang="en-US" dirty="0" smtClean="0"/>
              <a:t>동일 애플리케이션 내에서 저장된  </a:t>
            </a:r>
            <a:r>
              <a:rPr lang="en-US" altLang="ko-KR" dirty="0" err="1" smtClean="0"/>
              <a:t>SharedPreferences</a:t>
            </a:r>
            <a:r>
              <a:rPr lang="en-US" altLang="ko-KR" dirty="0" smtClean="0"/>
              <a:t> </a:t>
            </a:r>
            <a:r>
              <a:rPr lang="ko-KR" altLang="en-US" dirty="0" smtClean="0"/>
              <a:t>데이터 가져 오기</a:t>
            </a:r>
            <a:r>
              <a:rPr lang="en-US" altLang="ko-KR" dirty="0" smtClean="0"/>
              <a:t>(p. 208)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  <p:pic>
        <p:nvPicPr>
          <p:cNvPr id="1026" name="Picture 2" descr="Q:\프리렉_언로킹안드로이드\Chapter05\Chapter05\예제5-2-1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100" y="2533668"/>
            <a:ext cx="6829425" cy="34671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5.2 </a:t>
            </a:r>
            <a:r>
              <a:rPr lang="ko-KR" altLang="en-US" dirty="0" smtClean="0"/>
              <a:t>동일 애플리케이션 내에서 저장된  </a:t>
            </a:r>
            <a:r>
              <a:rPr lang="en-US" altLang="ko-KR" dirty="0" err="1" smtClean="0"/>
              <a:t>SharedPreferences</a:t>
            </a:r>
            <a:r>
              <a:rPr lang="en-US" altLang="ko-KR" dirty="0" smtClean="0"/>
              <a:t> </a:t>
            </a:r>
            <a:r>
              <a:rPr lang="ko-KR" altLang="en-US" dirty="0" smtClean="0"/>
              <a:t>데이터 가져 오기</a:t>
            </a:r>
            <a:r>
              <a:rPr lang="en-US" altLang="ko-KR" dirty="0" smtClean="0"/>
              <a:t>(p. 208)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  <p:pic>
        <p:nvPicPr>
          <p:cNvPr id="2050" name="Picture 2" descr="Q:\프리렉_언로킹안드로이드\Chapter05\Chapter05\예제5-2-2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7224" y="2428868"/>
            <a:ext cx="7515226" cy="36480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5.3 </a:t>
            </a:r>
            <a:r>
              <a:rPr lang="ko-KR" altLang="en-US" dirty="0" smtClean="0"/>
              <a:t>다른 애플리케이션에 저장된 </a:t>
            </a:r>
            <a:r>
              <a:rPr lang="en-US" altLang="ko-KR" dirty="0" err="1" smtClean="0"/>
              <a:t>SharedPreferences</a:t>
            </a:r>
            <a:r>
              <a:rPr lang="en-US" altLang="ko-KR" dirty="0" smtClean="0"/>
              <a:t> </a:t>
            </a:r>
            <a:r>
              <a:rPr lang="ko-KR" altLang="en-US" dirty="0" smtClean="0"/>
              <a:t>데이터 가져 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  <p:pic>
        <p:nvPicPr>
          <p:cNvPr id="3074" name="Picture 2" descr="Q:\프리렉_언로킹안드로이드\Chapter05\Chapter05\예제5-3-1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1538" y="2652735"/>
            <a:ext cx="6953250" cy="3990975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 bwMode="auto">
          <a:xfrm>
            <a:off x="1000100" y="2214554"/>
            <a:ext cx="6429420" cy="4286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r>
              <a:rPr kumimoji="1" lang="en-US" altLang="ko-KR" sz="1400" b="1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Verdana" pitchFamily="34" charset="0"/>
                <a:ea typeface="굴림" pitchFamily="50" charset="-127"/>
              </a:rPr>
              <a:t>package</a:t>
            </a:r>
            <a:r>
              <a:rPr kumimoji="1" lang="en-US" altLang="ko-KR" sz="1400" b="1" i="1" u="none" strike="noStrike" cap="none" normalizeH="0" dirty="0" smtClean="0">
                <a:ln>
                  <a:noFill/>
                </a:ln>
                <a:solidFill>
                  <a:srgbClr val="0070C0"/>
                </a:solidFill>
                <a:effectLst/>
                <a:latin typeface="Verdana" pitchFamily="34" charset="0"/>
                <a:ea typeface="굴림" pitchFamily="50" charset="-127"/>
              </a:rPr>
              <a:t> com.other.manning.chapter5.prefs;</a:t>
            </a:r>
            <a:endParaRPr kumimoji="1" lang="ko-KR" altLang="en-US" sz="1400" b="1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5.3 </a:t>
            </a:r>
            <a:r>
              <a:rPr lang="ko-KR" altLang="en-US" dirty="0" smtClean="0"/>
              <a:t>다른 애플리케이션에 저장된 </a:t>
            </a:r>
            <a:r>
              <a:rPr lang="en-US" altLang="ko-KR" dirty="0" err="1" smtClean="0"/>
              <a:t>SharedPreferences</a:t>
            </a:r>
            <a:r>
              <a:rPr lang="en-US" altLang="ko-KR" dirty="0" smtClean="0"/>
              <a:t> </a:t>
            </a:r>
            <a:r>
              <a:rPr lang="ko-KR" altLang="en-US" dirty="0" smtClean="0"/>
              <a:t>데이터 가져 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  <p:pic>
        <p:nvPicPr>
          <p:cNvPr id="4098" name="Picture 2" descr="Q:\프리렉_언로킹안드로이드\Chapter05\Chapter05\예제5-3-2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2428868"/>
            <a:ext cx="8429652" cy="3492902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 bwMode="auto">
          <a:xfrm>
            <a:off x="3786182" y="3286124"/>
            <a:ext cx="2254854" cy="214314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다른 패키지의 </a:t>
            </a:r>
            <a:r>
              <a:rPr lang="en-US" altLang="ko-KR" dirty="0" err="1" smtClean="0"/>
              <a:t>SharedPreferences</a:t>
            </a:r>
            <a:r>
              <a:rPr lang="en-US" altLang="ko-KR" dirty="0" smtClean="0"/>
              <a:t> </a:t>
            </a:r>
            <a:r>
              <a:rPr lang="ko-KR" altLang="en-US" dirty="0" smtClean="0"/>
              <a:t>데이터 가져오기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createPackageContext</a:t>
            </a:r>
            <a:r>
              <a:rPr lang="en-US" altLang="ko-KR" dirty="0" smtClean="0"/>
              <a:t>(string </a:t>
            </a:r>
            <a:r>
              <a:rPr lang="en-US" altLang="ko-KR" dirty="0" err="1" smtClean="0"/>
              <a:t>contextName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mod)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  <p:pic>
        <p:nvPicPr>
          <p:cNvPr id="6146" name="Picture 2" descr="N:\프리렉_안드로이드\Chapter05\예제5-3-result01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0166" y="2500306"/>
            <a:ext cx="2628982" cy="3911606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 bwMode="auto">
          <a:xfrm>
            <a:off x="1500166" y="3541896"/>
            <a:ext cx="285752" cy="142876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9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1500166" y="4286256"/>
            <a:ext cx="285752" cy="142876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9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4572000" y="3214686"/>
            <a:ext cx="3500462" cy="4286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r>
              <a:rPr kumimoji="1" lang="en-US" altLang="ko-KR" sz="1400" b="1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Verdana" pitchFamily="34" charset="0"/>
                <a:ea typeface="굴림" pitchFamily="50" charset="-127"/>
              </a:rPr>
              <a:t>NA : </a:t>
            </a:r>
            <a:r>
              <a:rPr kumimoji="1" lang="ko-KR" altLang="en-US" sz="1400" b="1" i="1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Verdana" pitchFamily="34" charset="0"/>
                <a:ea typeface="굴림" pitchFamily="50" charset="-127"/>
              </a:rPr>
              <a:t>퍼미션으로</a:t>
            </a:r>
            <a:r>
              <a:rPr kumimoji="1" lang="ko-KR" altLang="en-US" sz="1400" b="1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Verdana" pitchFamily="34" charset="0"/>
                <a:ea typeface="굴림" pitchFamily="50" charset="-127"/>
              </a:rPr>
              <a:t> 인해 다른 애플리케이션에서</a:t>
            </a:r>
            <a:endParaRPr kumimoji="1" lang="en-US" altLang="ko-KR" sz="1400" b="1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Verdana" pitchFamily="34" charset="0"/>
              <a:ea typeface="굴림" pitchFamily="50" charset="-127"/>
            </a:endParaRPr>
          </a:p>
          <a:p>
            <a:pPr marL="0" marR="0" indent="0" algn="l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r>
              <a:rPr lang="ko-KR" altLang="en-US" b="1" i="1" dirty="0" smtClean="0">
                <a:solidFill>
                  <a:srgbClr val="0070C0"/>
                </a:solidFill>
              </a:rPr>
              <a:t>접근 불가</a:t>
            </a:r>
            <a:endParaRPr kumimoji="1" lang="ko-KR" altLang="en-US" sz="1400" b="1" i="1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파일시스템 사용하기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5.4 </a:t>
            </a:r>
            <a:r>
              <a:rPr lang="ko-KR" altLang="en-US" dirty="0" err="1" smtClean="0"/>
              <a:t>액티비티에서</a:t>
            </a:r>
            <a:r>
              <a:rPr lang="ko-KR" altLang="en-US" dirty="0" smtClean="0"/>
              <a:t> 파일 생성하기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안드로이드에서는</a:t>
            </a:r>
            <a:r>
              <a:rPr lang="ko-KR" altLang="en-US" dirty="0" smtClean="0"/>
              <a:t> 파일을 생성하고 지정된 경로에 저장 가능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  <p:pic>
        <p:nvPicPr>
          <p:cNvPr id="1026" name="Picture 2" descr="N:\프리렉_안드로이드\Chapter05\예제5-4-1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0166" y="2328891"/>
            <a:ext cx="6143668" cy="431481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파일시스템 사용하기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5.4 </a:t>
            </a:r>
            <a:r>
              <a:rPr lang="ko-KR" altLang="en-US" dirty="0" err="1" smtClean="0"/>
              <a:t>액티비티에서</a:t>
            </a:r>
            <a:r>
              <a:rPr lang="ko-KR" altLang="en-US" dirty="0" smtClean="0"/>
              <a:t> 파일 생성하기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안드로이드에서는</a:t>
            </a:r>
            <a:r>
              <a:rPr lang="ko-KR" altLang="en-US" dirty="0" smtClean="0"/>
              <a:t> 파일을 생성하고 지정된 경로에 저장 가능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  <p:pic>
        <p:nvPicPr>
          <p:cNvPr id="9219" name="Picture 3" descr="N:\프리렉_안드로이드\Chapter05\예제5-4-result00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5852" y="2357430"/>
            <a:ext cx="2814635" cy="419236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파일시스템 사용하기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5.4 </a:t>
            </a:r>
            <a:r>
              <a:rPr lang="ko-KR" altLang="en-US" dirty="0" err="1" smtClean="0"/>
              <a:t>액티비티에서</a:t>
            </a:r>
            <a:r>
              <a:rPr lang="ko-KR" altLang="en-US" dirty="0" smtClean="0"/>
              <a:t> 파일 생성하기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안드로이드에서는</a:t>
            </a:r>
            <a:r>
              <a:rPr lang="ko-KR" altLang="en-US" dirty="0" smtClean="0"/>
              <a:t> 파일을 생성하고 지정된 경로에 저장 가능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  <p:pic>
        <p:nvPicPr>
          <p:cNvPr id="10242" name="Picture 2" descr="N:\프리렉_안드로이드\Chapter05\예제5-4-result02.tif"/>
          <p:cNvPicPr>
            <a:picLocks noChangeAspect="1" noChangeArrowheads="1"/>
          </p:cNvPicPr>
          <p:nvPr/>
        </p:nvPicPr>
        <p:blipFill>
          <a:blip r:embed="rId2" cstate="print"/>
          <a:srcRect t="86022"/>
          <a:stretch>
            <a:fillRect/>
          </a:stretch>
        </p:blipFill>
        <p:spPr bwMode="auto">
          <a:xfrm>
            <a:off x="928662" y="4500570"/>
            <a:ext cx="7248525" cy="833438"/>
          </a:xfrm>
          <a:prstGeom prst="rect">
            <a:avLst/>
          </a:prstGeom>
          <a:noFill/>
          <a:ln w="22225">
            <a:solidFill>
              <a:srgbClr val="C00000"/>
            </a:solidFill>
            <a:prstDash val="sysDash"/>
          </a:ln>
        </p:spPr>
      </p:pic>
      <p:pic>
        <p:nvPicPr>
          <p:cNvPr id="10243" name="Picture 3" descr="N:\프리렉_안드로이드\Chapter05\예제5-4-result01.tif"/>
          <p:cNvPicPr>
            <a:picLocks noChangeAspect="1" noChangeArrowheads="1"/>
          </p:cNvPicPr>
          <p:nvPr/>
        </p:nvPicPr>
        <p:blipFill>
          <a:blip r:embed="rId3" cstate="print"/>
          <a:srcRect t="90870"/>
          <a:stretch>
            <a:fillRect/>
          </a:stretch>
        </p:blipFill>
        <p:spPr bwMode="auto">
          <a:xfrm>
            <a:off x="928662" y="3714752"/>
            <a:ext cx="7239000" cy="513960"/>
          </a:xfrm>
          <a:prstGeom prst="rect">
            <a:avLst/>
          </a:prstGeom>
          <a:noFill/>
          <a:ln w="22225">
            <a:solidFill>
              <a:srgbClr val="C00000"/>
            </a:solidFill>
            <a:prstDash val="sysDash"/>
          </a:ln>
        </p:spPr>
      </p:pic>
      <p:pic>
        <p:nvPicPr>
          <p:cNvPr id="10244" name="Picture 4" descr="N:\프리렉_안드로이드\Chapter05\예제5-4-result01.tif"/>
          <p:cNvPicPr>
            <a:picLocks noChangeAspect="1" noChangeArrowheads="1"/>
          </p:cNvPicPr>
          <p:nvPr/>
        </p:nvPicPr>
        <p:blipFill>
          <a:blip r:embed="rId3" cstate="print"/>
          <a:srcRect b="92386"/>
          <a:stretch>
            <a:fillRect/>
          </a:stretch>
        </p:blipFill>
        <p:spPr bwMode="auto">
          <a:xfrm>
            <a:off x="928662" y="3000372"/>
            <a:ext cx="7239000" cy="428604"/>
          </a:xfrm>
          <a:prstGeom prst="rect">
            <a:avLst/>
          </a:prstGeom>
          <a:noFill/>
          <a:ln w="22225">
            <a:solidFill>
              <a:srgbClr val="C00000"/>
            </a:solidFill>
            <a:prstDash val="sysDash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파일시스템 사용하기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5.4 </a:t>
            </a:r>
            <a:r>
              <a:rPr lang="ko-KR" altLang="en-US" dirty="0" err="1" smtClean="0"/>
              <a:t>액티비티에서</a:t>
            </a:r>
            <a:r>
              <a:rPr lang="ko-KR" altLang="en-US" dirty="0" smtClean="0"/>
              <a:t> 파일 생성하기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안드로이드에서는</a:t>
            </a:r>
            <a:r>
              <a:rPr lang="ko-KR" altLang="en-US" dirty="0" smtClean="0"/>
              <a:t> 파일을 생성하고 지정된 경로에 저장 가능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  <p:pic>
        <p:nvPicPr>
          <p:cNvPr id="9218" name="Picture 2" descr="N:\프리렉_안드로이드\Chapter05\예제5-4-result03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2976" y="2357430"/>
            <a:ext cx="2794227" cy="4157675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4714876" y="3000372"/>
            <a:ext cx="3000396" cy="82484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 smtClean="0"/>
              <a:t>filename.txt </a:t>
            </a:r>
            <a:r>
              <a:rPr lang="ko-KR" altLang="en-US" dirty="0" smtClean="0"/>
              <a:t>파일에 </a:t>
            </a:r>
            <a:endParaRPr lang="en-US" altLang="ko-KR" dirty="0" smtClean="0"/>
          </a:p>
          <a:p>
            <a:pPr algn="l"/>
            <a:r>
              <a:rPr lang="en-US" altLang="ko-KR" dirty="0" smtClean="0"/>
              <a:t>“joongjin.xml”</a:t>
            </a:r>
          </a:p>
          <a:p>
            <a:pPr algn="l"/>
            <a:r>
              <a:rPr lang="ko-KR" altLang="en-US" dirty="0" smtClean="0"/>
              <a:t>문자열이 저장됨</a:t>
            </a:r>
            <a:endParaRPr lang="ko-KR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파일시스템 사용하기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5.4 </a:t>
            </a:r>
            <a:r>
              <a:rPr lang="ko-KR" altLang="en-US" dirty="0" err="1" smtClean="0"/>
              <a:t>액티비티에서</a:t>
            </a:r>
            <a:r>
              <a:rPr lang="ko-KR" altLang="en-US" dirty="0" smtClean="0"/>
              <a:t> 파일 생성하기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파일 접근을 위해 </a:t>
            </a:r>
            <a:r>
              <a:rPr lang="en-US" altLang="ko-KR" dirty="0" err="1" smtClean="0"/>
              <a:t>FileOutputStream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레퍼런스와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openFileOutput</a:t>
            </a:r>
            <a:r>
              <a:rPr lang="en-US" altLang="ko-KR" dirty="0" smtClean="0"/>
              <a:t>(String name,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mode) </a:t>
            </a:r>
            <a:r>
              <a:rPr lang="ko-KR" altLang="en-US" dirty="0" err="1" smtClean="0"/>
              <a:t>메서드</a:t>
            </a:r>
            <a:r>
              <a:rPr lang="ko-KR" altLang="en-US" dirty="0" smtClean="0"/>
              <a:t> 제공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생성된 파일은 파일시스템의 </a:t>
            </a:r>
            <a:r>
              <a:rPr lang="en-US" altLang="ko-KR" dirty="0" smtClean="0"/>
              <a:t>‘data/data/[PACKAGE_NAME]/files/file.name </a:t>
            </a:r>
            <a:r>
              <a:rPr lang="ko-KR" altLang="en-US" dirty="0" smtClean="0"/>
              <a:t>에 위치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 작성이 모두 끝나면 </a:t>
            </a:r>
            <a:r>
              <a:rPr lang="en-US" altLang="ko-KR" dirty="0" smtClean="0"/>
              <a:t>flush</a:t>
            </a:r>
            <a:r>
              <a:rPr lang="ko-KR" altLang="en-US" dirty="0" smtClean="0"/>
              <a:t>를 하고 나서 파일의 사용 종료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1B502AD-A38D-409E-9D78-DF6C71692158}" type="slidenum">
              <a:rPr lang="en-US" altLang="ko-KR"/>
              <a:pPr>
                <a:defRPr/>
              </a:pPr>
              <a:t>2</a:t>
            </a:fld>
            <a:endParaRPr lang="en-US" altLang="ko-KR"/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4348" y="1643050"/>
            <a:ext cx="7772400" cy="1470025"/>
          </a:xfrm>
        </p:spPr>
        <p:txBody>
          <a:bodyPr/>
          <a:lstStyle/>
          <a:p>
            <a:pPr eaLnBrk="1" hangingPunct="1"/>
            <a:r>
              <a:rPr lang="ko-KR" altLang="en-US" sz="5400" dirty="0" err="1" smtClean="0">
                <a:latin typeface="HY동녘M" pitchFamily="18" charset="-127"/>
                <a:ea typeface="HY동녘M" pitchFamily="18" charset="-127"/>
              </a:rPr>
              <a:t>언로킹</a:t>
            </a:r>
            <a:r>
              <a:rPr lang="ko-KR" altLang="en-US" sz="5400" dirty="0" smtClean="0">
                <a:latin typeface="HY동녘M" pitchFamily="18" charset="-127"/>
                <a:ea typeface="HY동녘M" pitchFamily="18" charset="-127"/>
              </a:rPr>
              <a:t> </a:t>
            </a:r>
            <a:r>
              <a:rPr lang="ko-KR" altLang="en-US" sz="5400" dirty="0" err="1" smtClean="0">
                <a:latin typeface="HY동녘M" pitchFamily="18" charset="-127"/>
                <a:ea typeface="HY동녘M" pitchFamily="18" charset="-127"/>
              </a:rPr>
              <a:t>안드로이드</a:t>
            </a:r>
            <a:r>
              <a:rPr lang="en-US" altLang="ko-KR" sz="5400" dirty="0" smtClean="0">
                <a:latin typeface="HY동녘M" pitchFamily="18" charset="-127"/>
                <a:ea typeface="HY동녘M" pitchFamily="18" charset="-127"/>
              </a:rPr>
              <a:t/>
            </a:r>
            <a:br>
              <a:rPr lang="en-US" altLang="ko-KR" sz="5400" dirty="0" smtClean="0">
                <a:latin typeface="HY동녘M" pitchFamily="18" charset="-127"/>
                <a:ea typeface="HY동녘M" pitchFamily="18" charset="-127"/>
              </a:rPr>
            </a:br>
            <a:r>
              <a:rPr lang="en-US" altLang="ko-KR" sz="5400" dirty="0" smtClean="0">
                <a:latin typeface="HY동녘M" pitchFamily="18" charset="-127"/>
                <a:ea typeface="HY동녘M" pitchFamily="18" charset="-127"/>
              </a:rPr>
              <a:t>Unlocking Android</a:t>
            </a:r>
            <a:endParaRPr lang="ko-KR" altLang="en-US" sz="5400" dirty="0" smtClean="0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42976" y="5143512"/>
            <a:ext cx="6786609" cy="1285884"/>
          </a:xfrm>
        </p:spPr>
        <p:txBody>
          <a:bodyPr/>
          <a:lstStyle/>
          <a:p>
            <a:pPr eaLnBrk="1" hangingPunct="1"/>
            <a:r>
              <a:rPr lang="en-US" altLang="ko-KR" sz="2000" dirty="0" smtClean="0"/>
              <a:t>Kook, </a:t>
            </a:r>
            <a:r>
              <a:rPr lang="en-US" altLang="ko-KR" sz="2000" dirty="0" err="1" smtClean="0"/>
              <a:t>Joongjin</a:t>
            </a:r>
            <a:r>
              <a:rPr lang="en-US" altLang="ko-KR" sz="2000" dirty="0" smtClean="0"/>
              <a:t> </a:t>
            </a:r>
            <a:r>
              <a:rPr lang="en-US" altLang="ko-KR" sz="2000" b="0" dirty="0" smtClean="0"/>
              <a:t>(tipsiness@gmail.com)</a:t>
            </a:r>
          </a:p>
          <a:p>
            <a:pPr eaLnBrk="1" hangingPunct="1"/>
            <a:r>
              <a:rPr lang="en-US" altLang="ko-KR" sz="2000" b="0" dirty="0" smtClean="0"/>
              <a:t>http://cafe.naver.com/linuxdevdrv</a:t>
            </a:r>
          </a:p>
          <a:p>
            <a:pPr eaLnBrk="1" hangingPunct="1"/>
            <a:r>
              <a:rPr lang="en-US" altLang="ko-KR" sz="2000" i="1" dirty="0" err="1" smtClean="0"/>
              <a:t>Freelec</a:t>
            </a:r>
            <a:endParaRPr lang="en-US" altLang="ko-KR" sz="2000" i="1" dirty="0" smtClean="0"/>
          </a:p>
          <a:p>
            <a:pPr eaLnBrk="1" hangingPunct="1"/>
            <a:r>
              <a:rPr lang="en-US" altLang="ko-KR" sz="1600" i="1" dirty="0" smtClean="0"/>
              <a:t>2010.07. 01</a:t>
            </a:r>
            <a:endParaRPr lang="ko-KR" altLang="en-US" sz="1600" i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785918" y="3714752"/>
            <a:ext cx="5759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HY동녘M" pitchFamily="18" charset="-127"/>
                <a:ea typeface="HY동녘M" pitchFamily="18" charset="-127"/>
              </a:rPr>
              <a:t>Chapter 5. </a:t>
            </a:r>
            <a:r>
              <a:rPr lang="ko-KR" altLang="en-US" sz="2400" dirty="0" smtClean="0">
                <a:latin typeface="HY동녘M" pitchFamily="18" charset="-127"/>
                <a:ea typeface="HY동녘M" pitchFamily="18" charset="-127"/>
              </a:rPr>
              <a:t>데이터 저장 및 검색 </a:t>
            </a:r>
            <a:r>
              <a:rPr lang="en-US" altLang="ko-KR" sz="2400" dirty="0" smtClean="0">
                <a:latin typeface="HY동녘M" pitchFamily="18" charset="-127"/>
                <a:ea typeface="HY동녘M" pitchFamily="18" charset="-127"/>
              </a:rPr>
              <a:t>– part1</a:t>
            </a:r>
            <a:endParaRPr lang="ko-KR" altLang="en-US" sz="2400" dirty="0">
              <a:latin typeface="HY동녘M" pitchFamily="18" charset="-127"/>
              <a:ea typeface="HY동녘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파일시스템 사용하기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5.5 </a:t>
            </a:r>
            <a:r>
              <a:rPr lang="ko-KR" altLang="en-US" dirty="0" smtClean="0"/>
              <a:t>파일에 접근하는 </a:t>
            </a:r>
            <a:r>
              <a:rPr lang="ko-KR" altLang="en-US" dirty="0" err="1" smtClean="0"/>
              <a:t>액티비티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  <p:pic>
        <p:nvPicPr>
          <p:cNvPr id="2050" name="Picture 2" descr="N:\프리렉_안드로이드\Chapter05\예제5-5-1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0166" y="1866876"/>
            <a:ext cx="6000792" cy="477683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파일시스템 사용하기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5.5 </a:t>
            </a:r>
            <a:r>
              <a:rPr lang="ko-KR" altLang="en-US" dirty="0" smtClean="0"/>
              <a:t>파일에 접근하는 </a:t>
            </a:r>
            <a:r>
              <a:rPr lang="ko-KR" altLang="en-US" dirty="0" err="1" smtClean="0"/>
              <a:t>액티비티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파일의 읽기를 위해 </a:t>
            </a:r>
            <a:r>
              <a:rPr lang="en-US" altLang="ko-KR" dirty="0" err="1" smtClean="0"/>
              <a:t>FileInputStream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레퍼런스와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openFileInput</a:t>
            </a:r>
            <a:r>
              <a:rPr lang="en-US" altLang="ko-KR" dirty="0" smtClean="0"/>
              <a:t>(String name,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mode) </a:t>
            </a:r>
            <a:r>
              <a:rPr lang="ko-KR" altLang="en-US" dirty="0" err="1" smtClean="0"/>
              <a:t>메서드</a:t>
            </a:r>
            <a:r>
              <a:rPr lang="ko-KR" altLang="en-US" dirty="0" smtClean="0"/>
              <a:t>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파일 </a:t>
            </a:r>
            <a:r>
              <a:rPr lang="ko-KR" altLang="en-US" dirty="0" err="1" smtClean="0"/>
              <a:t>스트림을</a:t>
            </a:r>
            <a:r>
              <a:rPr lang="ko-KR" altLang="en-US" dirty="0" smtClean="0"/>
              <a:t> 얻은 후에 표준 자바의 </a:t>
            </a:r>
            <a:r>
              <a:rPr lang="ko-KR" altLang="en-US" dirty="0" err="1" smtClean="0"/>
              <a:t>스트림</a:t>
            </a:r>
            <a:r>
              <a:rPr lang="ko-KR" altLang="en-US" dirty="0" smtClean="0"/>
              <a:t> 관련 </a:t>
            </a:r>
            <a:r>
              <a:rPr lang="ko-KR" altLang="en-US" dirty="0" err="1" smtClean="0"/>
              <a:t>메서드</a:t>
            </a:r>
            <a:r>
              <a:rPr lang="en-US" altLang="ko-KR" dirty="0" smtClean="0"/>
              <a:t>(read)</a:t>
            </a:r>
            <a:r>
              <a:rPr lang="ko-KR" altLang="en-US" dirty="0" smtClean="0"/>
              <a:t>를 사용하여 </a:t>
            </a:r>
            <a:r>
              <a:rPr lang="en-US" altLang="ko-KR" dirty="0" smtClean="0"/>
              <a:t>byte array </a:t>
            </a:r>
            <a:r>
              <a:rPr lang="ko-KR" altLang="en-US" dirty="0" smtClean="0"/>
              <a:t>형태의 읽기 수행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raw </a:t>
            </a:r>
            <a:r>
              <a:rPr lang="ko-KR" altLang="en-US" dirty="0" smtClean="0"/>
              <a:t>리소스 파일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5.6 </a:t>
            </a:r>
            <a:r>
              <a:rPr lang="ko-KR" altLang="en-US" dirty="0" err="1" smtClean="0"/>
              <a:t>컴파일되지</a:t>
            </a:r>
            <a:r>
              <a:rPr lang="ko-KR" altLang="en-US" dirty="0" smtClean="0"/>
              <a:t> 않은 </a:t>
            </a:r>
            <a:r>
              <a:rPr lang="en-US" altLang="ko-KR" dirty="0" smtClean="0"/>
              <a:t>raw </a:t>
            </a:r>
            <a:r>
              <a:rPr lang="ko-KR" altLang="en-US" dirty="0" smtClean="0"/>
              <a:t>파일 접근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22</a:t>
            </a:fld>
            <a:endParaRPr lang="en-US" altLang="ko-KR"/>
          </a:p>
        </p:txBody>
      </p:sp>
      <p:pic>
        <p:nvPicPr>
          <p:cNvPr id="3074" name="Picture 2" descr="N:\프리렉_안드로이드\Chapter05\예제5-6-1.tif"/>
          <p:cNvPicPr>
            <a:picLocks noChangeAspect="1" noChangeArrowheads="1"/>
          </p:cNvPicPr>
          <p:nvPr/>
        </p:nvPicPr>
        <p:blipFill>
          <a:blip r:embed="rId2" cstate="print"/>
          <a:srcRect t="4966"/>
          <a:stretch>
            <a:fillRect/>
          </a:stretch>
        </p:blipFill>
        <p:spPr bwMode="auto">
          <a:xfrm>
            <a:off x="1071538" y="1845209"/>
            <a:ext cx="7072362" cy="486993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raw </a:t>
            </a:r>
            <a:r>
              <a:rPr lang="ko-KR" altLang="en-US" dirty="0" smtClean="0"/>
              <a:t>리소스 파일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5.6 </a:t>
            </a:r>
            <a:r>
              <a:rPr lang="ko-KR" altLang="en-US" dirty="0" err="1" smtClean="0"/>
              <a:t>컴파일되지</a:t>
            </a:r>
            <a:r>
              <a:rPr lang="ko-KR" altLang="en-US" dirty="0" smtClean="0"/>
              <a:t> 않은 </a:t>
            </a:r>
            <a:r>
              <a:rPr lang="en-US" altLang="ko-KR" dirty="0" smtClean="0"/>
              <a:t>raw </a:t>
            </a:r>
            <a:r>
              <a:rPr lang="ko-KR" altLang="en-US" dirty="0" smtClean="0"/>
              <a:t>파일 접근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23</a:t>
            </a:fld>
            <a:endParaRPr lang="en-US" altLang="ko-KR"/>
          </a:p>
        </p:txBody>
      </p:sp>
      <p:pic>
        <p:nvPicPr>
          <p:cNvPr id="8194" name="Picture 2" descr="N:\프리렉_안드로이드\Chapter05\예제5-4-result05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2214554"/>
            <a:ext cx="2646404" cy="3925896"/>
          </a:xfrm>
          <a:prstGeom prst="rect">
            <a:avLst/>
          </a:prstGeom>
          <a:noFill/>
        </p:spPr>
      </p:pic>
      <p:pic>
        <p:nvPicPr>
          <p:cNvPr id="8195" name="Picture 3" descr="N:\프리렉_안드로이드\Chapter05\예제5-4-raw.t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4348" y="2214554"/>
            <a:ext cx="3124200" cy="34099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raw </a:t>
            </a:r>
            <a:r>
              <a:rPr lang="ko-KR" altLang="en-US" dirty="0" smtClean="0"/>
              <a:t>리소스 파일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5.6 </a:t>
            </a:r>
            <a:r>
              <a:rPr lang="ko-KR" altLang="en-US" dirty="0" err="1" smtClean="0"/>
              <a:t>컴파일되지</a:t>
            </a:r>
            <a:r>
              <a:rPr lang="ko-KR" altLang="en-US" dirty="0" smtClean="0"/>
              <a:t> 않은 </a:t>
            </a:r>
            <a:r>
              <a:rPr lang="en-US" altLang="ko-KR" dirty="0" smtClean="0"/>
              <a:t>raw </a:t>
            </a:r>
            <a:r>
              <a:rPr lang="ko-KR" altLang="en-US" dirty="0" smtClean="0"/>
              <a:t>파일 접근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InputStream</a:t>
            </a:r>
            <a:r>
              <a:rPr lang="en-US" altLang="ko-KR" dirty="0" smtClean="0"/>
              <a:t> </a:t>
            </a:r>
            <a:r>
              <a:rPr lang="ko-KR" altLang="en-US" dirty="0" smtClean="0"/>
              <a:t>핸들을 얻어 나중에 </a:t>
            </a:r>
            <a:r>
              <a:rPr lang="ko-KR" altLang="en-US" dirty="0" err="1" smtClean="0"/>
              <a:t>스트림을</a:t>
            </a:r>
            <a:r>
              <a:rPr lang="ko-KR" altLang="en-US" dirty="0" smtClean="0"/>
              <a:t> 사용하여 </a:t>
            </a:r>
            <a:r>
              <a:rPr lang="en-US" altLang="ko-KR" dirty="0" smtClean="0"/>
              <a:t>raw </a:t>
            </a:r>
            <a:r>
              <a:rPr lang="ko-KR" altLang="en-US" dirty="0" smtClean="0"/>
              <a:t>리소스 참조 가능 </a:t>
            </a:r>
            <a:r>
              <a:rPr lang="en-US" altLang="ko-KR" dirty="0" smtClean="0"/>
              <a:t>(</a:t>
            </a:r>
            <a:r>
              <a:rPr lang="ko-KR" altLang="en-US" dirty="0" smtClean="0"/>
              <a:t>파일 접근과 유사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err="1" smtClean="0"/>
              <a:t>Context.getResource</a:t>
            </a:r>
            <a:r>
              <a:rPr lang="ko-KR" altLang="en-US" dirty="0" smtClean="0"/>
              <a:t>를 통해 현재 애플리케이션 </a:t>
            </a:r>
            <a:r>
              <a:rPr lang="en-US" altLang="ko-KR" dirty="0" smtClean="0"/>
              <a:t>Context</a:t>
            </a:r>
            <a:r>
              <a:rPr lang="ko-KR" altLang="en-US" dirty="0" smtClean="0"/>
              <a:t>의 리소스 참조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리소스의 </a:t>
            </a:r>
            <a:r>
              <a:rPr lang="en-US" altLang="ko-KR" dirty="0" err="1" smtClean="0"/>
              <a:t>openRawResource</a:t>
            </a:r>
            <a:r>
              <a:rPr lang="ko-KR" altLang="en-US" dirty="0" smtClean="0"/>
              <a:t>를 사용하여 특정 리소스에 접근 </a:t>
            </a:r>
            <a:r>
              <a:rPr lang="en-US" altLang="ko-KR" dirty="0" smtClean="0"/>
              <a:t>(R</a:t>
            </a:r>
            <a:r>
              <a:rPr lang="ko-KR" altLang="en-US" dirty="0" smtClean="0"/>
              <a:t>클래스의 </a:t>
            </a:r>
            <a:r>
              <a:rPr lang="en-US" altLang="ko-KR" dirty="0" smtClean="0"/>
              <a:t>id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raw </a:t>
            </a:r>
            <a:r>
              <a:rPr lang="ko-KR" altLang="en-US" dirty="0" smtClean="0"/>
              <a:t>리소스는 텍스트 뿐만 아니라 이미지나 다른 문서 파일도 사용 가능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raw </a:t>
            </a:r>
            <a:r>
              <a:rPr lang="ko-KR" altLang="en-US" dirty="0" smtClean="0"/>
              <a:t>리소스는 </a:t>
            </a:r>
            <a:r>
              <a:rPr lang="ko-KR" altLang="en-US" dirty="0" err="1" smtClean="0"/>
              <a:t>컴파일되지</a:t>
            </a:r>
            <a:r>
              <a:rPr lang="ko-KR" altLang="en-US" dirty="0" smtClean="0"/>
              <a:t> 않으며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어떤 형태의 파일도 사용 가능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res/raw </a:t>
            </a:r>
            <a:r>
              <a:rPr lang="ko-KR" altLang="en-US" dirty="0" smtClean="0"/>
              <a:t>디렉터리에 위치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24</a:t>
            </a:fld>
            <a:endParaRPr lang="en-US" altLang="ko-KR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xml </a:t>
            </a:r>
            <a:r>
              <a:rPr lang="ko-KR" altLang="en-US" dirty="0" smtClean="0"/>
              <a:t>리소스 파일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5.7 res/xml</a:t>
            </a:r>
            <a:r>
              <a:rPr lang="ko-KR" altLang="en-US" dirty="0" smtClean="0"/>
              <a:t>의 사용자 </a:t>
            </a:r>
            <a:r>
              <a:rPr lang="en-US" altLang="ko-KR" dirty="0" smtClean="0"/>
              <a:t>XML </a:t>
            </a:r>
            <a:r>
              <a:rPr lang="ko-KR" altLang="en-US" dirty="0" smtClean="0"/>
              <a:t>파일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XML</a:t>
            </a:r>
            <a:r>
              <a:rPr lang="ko-KR" altLang="en-US" dirty="0" smtClean="0"/>
              <a:t> 리소스는 바이너리 형태가 아니기 때문에 </a:t>
            </a:r>
            <a:r>
              <a:rPr lang="ko-KR" altLang="en-US" dirty="0" err="1" smtClean="0"/>
              <a:t>스트림을</a:t>
            </a:r>
            <a:r>
              <a:rPr lang="ko-KR" altLang="en-US" dirty="0" smtClean="0"/>
              <a:t> 사용하여 접근하지 않음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레이아웃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스타일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배열 등과 같이 </a:t>
            </a:r>
            <a:r>
              <a:rPr lang="en-US" altLang="ko-KR" dirty="0" smtClean="0"/>
              <a:t>XML</a:t>
            </a:r>
            <a:r>
              <a:rPr lang="ko-KR" altLang="en-US" dirty="0" smtClean="0"/>
              <a:t>로 정의된 것들은 </a:t>
            </a:r>
            <a:r>
              <a:rPr lang="en-US" altLang="ko-KR" dirty="0" smtClean="0"/>
              <a:t>XML </a:t>
            </a:r>
            <a:r>
              <a:rPr lang="ko-KR" altLang="en-US" dirty="0" smtClean="0"/>
              <a:t>리소스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res/xml </a:t>
            </a:r>
            <a:r>
              <a:rPr lang="ko-KR" altLang="en-US" dirty="0" smtClean="0"/>
              <a:t>디렉터리에 위치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25</a:t>
            </a:fld>
            <a:endParaRPr lang="en-US" altLang="ko-KR"/>
          </a:p>
        </p:txBody>
      </p:sp>
      <p:pic>
        <p:nvPicPr>
          <p:cNvPr id="4098" name="Picture 2" descr="N:\프리렉_안드로이드\Chapter05\예제5-7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1538" y="3817940"/>
            <a:ext cx="6072230" cy="111125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xml </a:t>
            </a:r>
            <a:r>
              <a:rPr lang="ko-KR" altLang="en-US" dirty="0" smtClean="0"/>
              <a:t>리소스 파일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5.7 res/xml</a:t>
            </a:r>
            <a:r>
              <a:rPr lang="ko-KR" altLang="en-US" dirty="0" smtClean="0"/>
              <a:t>의 컴파일된 </a:t>
            </a:r>
            <a:r>
              <a:rPr lang="en-US" altLang="ko-KR" dirty="0" smtClean="0"/>
              <a:t>XML </a:t>
            </a:r>
            <a:r>
              <a:rPr lang="ko-KR" altLang="en-US" dirty="0" smtClean="0"/>
              <a:t>리소스 접근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26</a:t>
            </a:fld>
            <a:endParaRPr lang="en-US" altLang="ko-KR"/>
          </a:p>
        </p:txBody>
      </p:sp>
      <p:pic>
        <p:nvPicPr>
          <p:cNvPr id="5122" name="Picture 2" descr="N:\프리렉_안드로이드\Chapter05\예제5-8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7290" y="1857364"/>
            <a:ext cx="6429420" cy="49477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xml </a:t>
            </a:r>
            <a:r>
              <a:rPr lang="ko-KR" altLang="en-US" dirty="0" smtClean="0"/>
              <a:t>리소스 파일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5.7 res/xml</a:t>
            </a:r>
            <a:r>
              <a:rPr lang="ko-KR" altLang="en-US" dirty="0" smtClean="0"/>
              <a:t>의 컴파일된 </a:t>
            </a:r>
            <a:r>
              <a:rPr lang="en-US" altLang="ko-KR" dirty="0" smtClean="0"/>
              <a:t>XML </a:t>
            </a:r>
            <a:r>
              <a:rPr lang="ko-KR" altLang="en-US" dirty="0" smtClean="0"/>
              <a:t>리소스 접근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27</a:t>
            </a:fld>
            <a:endParaRPr lang="en-US" altLang="ko-KR"/>
          </a:p>
        </p:txBody>
      </p:sp>
      <p:pic>
        <p:nvPicPr>
          <p:cNvPr id="7170" name="Picture 2" descr="N:\프리렉_안드로이드\Chapter05\예제5-4-result06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43372" y="2071678"/>
            <a:ext cx="2931047" cy="4348160"/>
          </a:xfrm>
          <a:prstGeom prst="rect">
            <a:avLst/>
          </a:prstGeom>
          <a:noFill/>
        </p:spPr>
      </p:pic>
      <p:pic>
        <p:nvPicPr>
          <p:cNvPr id="7171" name="Picture 3" descr="N:\프리렉_안드로이드\Chapter05\예제5-4-xml.t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2910" y="2143116"/>
            <a:ext cx="3248025" cy="34004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SD</a:t>
            </a:r>
            <a:r>
              <a:rPr lang="ko-KR" altLang="en-US" dirty="0" smtClean="0"/>
              <a:t>카드를 이용한 데이터 저장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에뮬레이터에서 사용할 </a:t>
            </a:r>
            <a:r>
              <a:rPr lang="en-US" altLang="ko-KR" dirty="0" smtClean="0"/>
              <a:t>SD</a:t>
            </a:r>
            <a:r>
              <a:rPr lang="ko-KR" altLang="en-US" dirty="0" smtClean="0"/>
              <a:t>카드 이미지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28</a:t>
            </a:fld>
            <a:endParaRPr lang="en-US" altLang="ko-KR"/>
          </a:p>
        </p:txBody>
      </p:sp>
      <p:pic>
        <p:nvPicPr>
          <p:cNvPr id="1026" name="Picture 2" descr="Q:\프리렉_언로킹안드로이드\Chapter05\Chapter05\sdcard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7290" y="1857365"/>
            <a:ext cx="5929354" cy="478634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SD</a:t>
            </a:r>
            <a:r>
              <a:rPr lang="ko-KR" altLang="en-US" dirty="0" smtClean="0"/>
              <a:t>카드를 이용한 데이터 저장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에뮬레이터에서 사용할 </a:t>
            </a:r>
            <a:r>
              <a:rPr lang="en-US" altLang="ko-KR" dirty="0" smtClean="0"/>
              <a:t>SD</a:t>
            </a:r>
            <a:r>
              <a:rPr lang="ko-KR" altLang="en-US" dirty="0" smtClean="0"/>
              <a:t>카드 이미지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29</a:t>
            </a:fld>
            <a:endParaRPr lang="en-US" altLang="ko-KR"/>
          </a:p>
        </p:txBody>
      </p:sp>
      <p:pic>
        <p:nvPicPr>
          <p:cNvPr id="2050" name="Picture 2" descr="Q:\프리렉_언로킹안드로이드\Chapter05\Chapter05\sd_conf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1928802"/>
            <a:ext cx="4948450" cy="4657729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5786446" y="5357826"/>
            <a:ext cx="3000396" cy="3077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 smtClean="0"/>
              <a:t>-</a:t>
            </a:r>
            <a:r>
              <a:rPr lang="en-US" altLang="ko-KR" dirty="0" err="1" smtClean="0"/>
              <a:t>sdcard</a:t>
            </a:r>
            <a:r>
              <a:rPr lang="en-US" altLang="ko-KR" dirty="0" smtClean="0"/>
              <a:t> [</a:t>
            </a:r>
            <a:r>
              <a:rPr lang="en-US" altLang="ko-KR" dirty="0" err="1" smtClean="0"/>
              <a:t>sd</a:t>
            </a:r>
            <a:r>
              <a:rPr lang="ko-KR" altLang="en-US" dirty="0" smtClean="0"/>
              <a:t>카드 이미지 파일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제 </a:t>
            </a:r>
            <a:r>
              <a:rPr lang="en-US" altLang="ko-KR" dirty="0" smtClean="0"/>
              <a:t>5 </a:t>
            </a:r>
            <a:r>
              <a:rPr lang="ko-KR" altLang="en-US" dirty="0" smtClean="0"/>
              <a:t>장  데이터 저장 및 검색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5-1 </a:t>
            </a:r>
            <a:r>
              <a:rPr lang="ko-KR" altLang="en-US" dirty="0" err="1" smtClean="0"/>
              <a:t>프리퍼런스</a:t>
            </a:r>
            <a:r>
              <a:rPr lang="ko-KR" altLang="en-US" dirty="0" smtClean="0"/>
              <a:t> 사용하기</a:t>
            </a:r>
            <a:endParaRPr lang="en-US" altLang="ko-KR" dirty="0" smtClean="0"/>
          </a:p>
          <a:p>
            <a:r>
              <a:rPr lang="en-US" altLang="ko-KR" dirty="0" smtClean="0"/>
              <a:t>5-2 </a:t>
            </a:r>
            <a:r>
              <a:rPr lang="ko-KR" altLang="en-US" dirty="0" smtClean="0"/>
              <a:t>파일시스템 사용하기</a:t>
            </a:r>
            <a:endParaRPr lang="en-US" altLang="ko-KR" dirty="0" smtClean="0"/>
          </a:p>
          <a:p>
            <a:r>
              <a:rPr lang="en-US" altLang="ko-KR" dirty="0" smtClean="0"/>
              <a:t>5-3 </a:t>
            </a:r>
            <a:r>
              <a:rPr lang="ko-KR" altLang="en-US" dirty="0" smtClean="0"/>
              <a:t>데이터베이스에 데이터 저장하기</a:t>
            </a:r>
            <a:endParaRPr lang="en-US" altLang="ko-KR" dirty="0" smtClean="0"/>
          </a:p>
          <a:p>
            <a:r>
              <a:rPr lang="en-US" altLang="ko-KR" dirty="0" smtClean="0"/>
              <a:t>5-4 </a:t>
            </a:r>
            <a:r>
              <a:rPr lang="ko-KR" altLang="en-US" dirty="0" smtClean="0"/>
              <a:t>콘텐트 </a:t>
            </a:r>
            <a:r>
              <a:rPr lang="ko-KR" altLang="en-US" dirty="0" err="1" smtClean="0"/>
              <a:t>프로바이더</a:t>
            </a:r>
            <a:r>
              <a:rPr lang="ko-KR" altLang="en-US" dirty="0" smtClean="0"/>
              <a:t> 클래스 사용하기</a:t>
            </a:r>
            <a:endParaRPr lang="en-US" altLang="ko-KR" dirty="0" smtClean="0"/>
          </a:p>
          <a:p>
            <a:r>
              <a:rPr lang="en-US" altLang="ko-KR" dirty="0" smtClean="0"/>
              <a:t>5-5 </a:t>
            </a:r>
            <a:r>
              <a:rPr lang="ko-KR" altLang="en-US" dirty="0" smtClean="0"/>
              <a:t>요약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SD</a:t>
            </a:r>
            <a:r>
              <a:rPr lang="ko-KR" altLang="en-US" dirty="0" smtClean="0"/>
              <a:t>카드를 이용한 데이터 저장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에뮬레이터에서 사용할 </a:t>
            </a:r>
            <a:r>
              <a:rPr lang="en-US" altLang="ko-KR" dirty="0" smtClean="0"/>
              <a:t>SD</a:t>
            </a:r>
            <a:r>
              <a:rPr lang="ko-KR" altLang="en-US" dirty="0" smtClean="0"/>
              <a:t>카드 이미지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30</a:t>
            </a:fld>
            <a:endParaRPr lang="en-US" altLang="ko-KR"/>
          </a:p>
        </p:txBody>
      </p:sp>
      <p:pic>
        <p:nvPicPr>
          <p:cNvPr id="5122" name="Picture 2" descr="Q:\프리렉_언로킹안드로이드\Chapter05\Chapter05\sdcard_setting1.tif"/>
          <p:cNvPicPr>
            <a:picLocks noChangeAspect="1" noChangeArrowheads="1"/>
          </p:cNvPicPr>
          <p:nvPr/>
        </p:nvPicPr>
        <p:blipFill>
          <a:blip r:embed="rId2" cstate="print"/>
          <a:srcRect l="3345" t="8156" r="55249" b="4389"/>
          <a:stretch>
            <a:fillRect/>
          </a:stretch>
        </p:blipFill>
        <p:spPr bwMode="auto">
          <a:xfrm>
            <a:off x="1285852" y="2071678"/>
            <a:ext cx="2951413" cy="4395798"/>
          </a:xfrm>
          <a:prstGeom prst="rect">
            <a:avLst/>
          </a:prstGeom>
          <a:noFill/>
        </p:spPr>
      </p:pic>
      <p:pic>
        <p:nvPicPr>
          <p:cNvPr id="5123" name="Picture 3" descr="Q:\프리렉_언로킹안드로이드\Chapter05\Chapter05\sdcard_setting2.tif"/>
          <p:cNvPicPr>
            <a:picLocks noChangeAspect="1" noChangeArrowheads="1"/>
          </p:cNvPicPr>
          <p:nvPr/>
        </p:nvPicPr>
        <p:blipFill>
          <a:blip r:embed="rId3" cstate="print"/>
          <a:srcRect l="3764" t="8008" r="55102" b="4252"/>
          <a:stretch>
            <a:fillRect/>
          </a:stretch>
        </p:blipFill>
        <p:spPr bwMode="auto">
          <a:xfrm>
            <a:off x="4643439" y="2071678"/>
            <a:ext cx="2944684" cy="442915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SD</a:t>
            </a:r>
            <a:r>
              <a:rPr lang="ko-KR" altLang="en-US" dirty="0" smtClean="0"/>
              <a:t>카드를 이용한 데이터 저장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에뮬레이터에서 사용할 </a:t>
            </a:r>
            <a:r>
              <a:rPr lang="en-US" altLang="ko-KR" dirty="0" smtClean="0"/>
              <a:t>SD</a:t>
            </a:r>
            <a:r>
              <a:rPr lang="ko-KR" altLang="en-US" dirty="0" smtClean="0"/>
              <a:t>카드 이미지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31</a:t>
            </a:fld>
            <a:endParaRPr lang="en-US" altLang="ko-KR"/>
          </a:p>
        </p:txBody>
      </p:sp>
      <p:pic>
        <p:nvPicPr>
          <p:cNvPr id="3074" name="Picture 2" descr="Q:\프리렉_언로킹안드로이드\Chapter05\Chapter05\sdcard_file_explorer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5852" y="1785926"/>
            <a:ext cx="6500858" cy="481151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SD</a:t>
            </a:r>
            <a:r>
              <a:rPr lang="ko-KR" altLang="en-US" dirty="0" smtClean="0"/>
              <a:t>카드를 이용한 데이터 저장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에뮬레이터에서 사용할 </a:t>
            </a:r>
            <a:r>
              <a:rPr lang="en-US" altLang="ko-KR" dirty="0" smtClean="0"/>
              <a:t>SD</a:t>
            </a:r>
            <a:r>
              <a:rPr lang="ko-KR" altLang="en-US" dirty="0" smtClean="0"/>
              <a:t>카드 이미지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32</a:t>
            </a:fld>
            <a:endParaRPr lang="en-US" altLang="ko-KR"/>
          </a:p>
        </p:txBody>
      </p:sp>
      <p:pic>
        <p:nvPicPr>
          <p:cNvPr id="4099" name="Picture 3" descr="Q:\프리렉_언로킹안드로이드\Chapter05\Chapter05\sdcard_saving_file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5852" y="1785926"/>
            <a:ext cx="6286996" cy="484294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5.9 </a:t>
            </a:r>
            <a:r>
              <a:rPr lang="ko-KR" altLang="en-US" dirty="0" smtClean="0"/>
              <a:t>표준 </a:t>
            </a:r>
            <a:r>
              <a:rPr lang="en-US" altLang="ko-KR" dirty="0" err="1" smtClean="0"/>
              <a:t>Java.Io.File</a:t>
            </a:r>
            <a:r>
              <a:rPr lang="ko-KR" altLang="en-US" dirty="0" smtClean="0"/>
              <a:t>을 사용하여 </a:t>
            </a:r>
            <a:r>
              <a:rPr lang="en-US" altLang="ko-KR" dirty="0" smtClean="0"/>
              <a:t>SD </a:t>
            </a:r>
            <a:r>
              <a:rPr lang="ko-KR" altLang="en-US" dirty="0" smtClean="0"/>
              <a:t>카드 사용하기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33</a:t>
            </a:fld>
            <a:endParaRPr lang="en-US" altLang="ko-KR"/>
          </a:p>
        </p:txBody>
      </p:sp>
      <p:grpSp>
        <p:nvGrpSpPr>
          <p:cNvPr id="18" name="그룹 17"/>
          <p:cNvGrpSpPr/>
          <p:nvPr/>
        </p:nvGrpSpPr>
        <p:grpSpPr>
          <a:xfrm>
            <a:off x="928662" y="1774948"/>
            <a:ext cx="6858048" cy="4871912"/>
            <a:chOff x="928662" y="1774948"/>
            <a:chExt cx="6858048" cy="4871912"/>
          </a:xfrm>
        </p:grpSpPr>
        <p:pic>
          <p:nvPicPr>
            <p:cNvPr id="6146" name="Picture 2" descr="Q:\프리렉_언로킹안드로이드\Chapter05\Chapter05\예제5-9-1.ti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28662" y="1774948"/>
              <a:ext cx="6786388" cy="4871912"/>
            </a:xfrm>
            <a:prstGeom prst="rect">
              <a:avLst/>
            </a:prstGeom>
            <a:noFill/>
          </p:spPr>
        </p:pic>
        <p:cxnSp>
          <p:nvCxnSpPr>
            <p:cNvPr id="7" name="직선 연결선 6"/>
            <p:cNvCxnSpPr/>
            <p:nvPr/>
          </p:nvCxnSpPr>
          <p:spPr bwMode="auto">
            <a:xfrm>
              <a:off x="2428860" y="3000372"/>
              <a:ext cx="2857520" cy="0"/>
            </a:xfrm>
            <a:prstGeom prst="line">
              <a:avLst/>
            </a:prstGeom>
            <a:solidFill>
              <a:srgbClr val="E7EFF1"/>
            </a:solidFill>
            <a:ln w="12700" cap="flat" cmpd="sng" algn="ctr">
              <a:solidFill>
                <a:srgbClr val="C0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직선 연결선 7"/>
            <p:cNvCxnSpPr/>
            <p:nvPr/>
          </p:nvCxnSpPr>
          <p:spPr bwMode="auto">
            <a:xfrm>
              <a:off x="2143108" y="3357562"/>
              <a:ext cx="1214446" cy="0"/>
            </a:xfrm>
            <a:prstGeom prst="line">
              <a:avLst/>
            </a:prstGeom>
            <a:solidFill>
              <a:srgbClr val="E7EFF1"/>
            </a:solidFill>
            <a:ln w="12700" cap="flat" cmpd="sng" algn="ctr">
              <a:solidFill>
                <a:srgbClr val="C0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직선 연결선 9"/>
            <p:cNvCxnSpPr/>
            <p:nvPr/>
          </p:nvCxnSpPr>
          <p:spPr bwMode="auto">
            <a:xfrm>
              <a:off x="2643174" y="3602356"/>
              <a:ext cx="3143272" cy="0"/>
            </a:xfrm>
            <a:prstGeom prst="line">
              <a:avLst/>
            </a:prstGeom>
            <a:solidFill>
              <a:srgbClr val="E7EFF1"/>
            </a:solidFill>
            <a:ln w="12700" cap="flat" cmpd="sng" algn="ctr">
              <a:solidFill>
                <a:srgbClr val="C0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직선 연결선 11"/>
            <p:cNvCxnSpPr/>
            <p:nvPr/>
          </p:nvCxnSpPr>
          <p:spPr bwMode="auto">
            <a:xfrm>
              <a:off x="2548876" y="3951926"/>
              <a:ext cx="2928958" cy="0"/>
            </a:xfrm>
            <a:prstGeom prst="line">
              <a:avLst/>
            </a:prstGeom>
            <a:solidFill>
              <a:srgbClr val="E7EFF1"/>
            </a:solidFill>
            <a:ln w="12700" cap="flat" cmpd="sng" algn="ctr">
              <a:solidFill>
                <a:srgbClr val="C0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직선 연결선 13"/>
            <p:cNvCxnSpPr/>
            <p:nvPr/>
          </p:nvCxnSpPr>
          <p:spPr bwMode="auto">
            <a:xfrm>
              <a:off x="2071670" y="4214818"/>
              <a:ext cx="1214446" cy="0"/>
            </a:xfrm>
            <a:prstGeom prst="line">
              <a:avLst/>
            </a:prstGeom>
            <a:solidFill>
              <a:srgbClr val="E7EFF1"/>
            </a:solidFill>
            <a:ln w="12700" cap="flat" cmpd="sng" algn="ctr">
              <a:solidFill>
                <a:srgbClr val="C0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직선 연결선 15"/>
            <p:cNvCxnSpPr/>
            <p:nvPr/>
          </p:nvCxnSpPr>
          <p:spPr bwMode="auto">
            <a:xfrm>
              <a:off x="2285984" y="5414024"/>
              <a:ext cx="5500726" cy="0"/>
            </a:xfrm>
            <a:prstGeom prst="line">
              <a:avLst/>
            </a:prstGeom>
            <a:solidFill>
              <a:srgbClr val="E7EFF1"/>
            </a:solidFill>
            <a:ln w="12700" cap="flat" cmpd="sng" algn="ctr">
              <a:solidFill>
                <a:srgbClr val="C0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5.9 </a:t>
            </a:r>
            <a:r>
              <a:rPr lang="ko-KR" altLang="en-US" dirty="0" smtClean="0"/>
              <a:t>표준 </a:t>
            </a:r>
            <a:r>
              <a:rPr lang="en-US" altLang="ko-KR" dirty="0" err="1" smtClean="0"/>
              <a:t>Java.Io.File</a:t>
            </a:r>
            <a:r>
              <a:rPr lang="ko-KR" altLang="en-US" dirty="0" smtClean="0"/>
              <a:t>을 사용하여 </a:t>
            </a:r>
            <a:r>
              <a:rPr lang="en-US" altLang="ko-KR" dirty="0" smtClean="0"/>
              <a:t>SD </a:t>
            </a:r>
            <a:r>
              <a:rPr lang="ko-KR" altLang="en-US" dirty="0" smtClean="0"/>
              <a:t>카드 사용하기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34</a:t>
            </a:fld>
            <a:endParaRPr lang="en-US" altLang="ko-KR"/>
          </a:p>
        </p:txBody>
      </p:sp>
      <p:grpSp>
        <p:nvGrpSpPr>
          <p:cNvPr id="11" name="그룹 10"/>
          <p:cNvGrpSpPr/>
          <p:nvPr/>
        </p:nvGrpSpPr>
        <p:grpSpPr>
          <a:xfrm>
            <a:off x="1357290" y="2000240"/>
            <a:ext cx="6356369" cy="4516980"/>
            <a:chOff x="1357290" y="2000240"/>
            <a:chExt cx="6356369" cy="4516980"/>
          </a:xfrm>
        </p:grpSpPr>
        <p:pic>
          <p:nvPicPr>
            <p:cNvPr id="7170" name="Picture 2" descr="Q:\프리렉_언로킹안드로이드\Chapter05\Chapter05\예제5-9-2.ti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357290" y="2000240"/>
              <a:ext cx="6356369" cy="4516980"/>
            </a:xfrm>
            <a:prstGeom prst="rect">
              <a:avLst/>
            </a:prstGeom>
            <a:noFill/>
          </p:spPr>
        </p:pic>
        <p:cxnSp>
          <p:nvCxnSpPr>
            <p:cNvPr id="7" name="직선 연결선 6"/>
            <p:cNvCxnSpPr/>
            <p:nvPr/>
          </p:nvCxnSpPr>
          <p:spPr bwMode="auto">
            <a:xfrm>
              <a:off x="2676512" y="3301364"/>
              <a:ext cx="3071834" cy="0"/>
            </a:xfrm>
            <a:prstGeom prst="line">
              <a:avLst/>
            </a:prstGeom>
            <a:solidFill>
              <a:srgbClr val="E7EFF1"/>
            </a:solidFill>
            <a:ln w="12700" cap="flat" cmpd="sng" algn="ctr">
              <a:solidFill>
                <a:srgbClr val="C0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직선 연결선 8"/>
            <p:cNvCxnSpPr/>
            <p:nvPr/>
          </p:nvCxnSpPr>
          <p:spPr bwMode="auto">
            <a:xfrm>
              <a:off x="2714612" y="3842388"/>
              <a:ext cx="1643074" cy="0"/>
            </a:xfrm>
            <a:prstGeom prst="line">
              <a:avLst/>
            </a:prstGeom>
            <a:solidFill>
              <a:srgbClr val="E7EFF1"/>
            </a:solidFill>
            <a:ln w="12700" cap="flat" cmpd="sng" algn="ctr">
              <a:solidFill>
                <a:srgbClr val="C0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5.9 </a:t>
            </a:r>
            <a:r>
              <a:rPr lang="ko-KR" altLang="en-US" dirty="0" smtClean="0"/>
              <a:t>표준 </a:t>
            </a:r>
            <a:r>
              <a:rPr lang="en-US" altLang="ko-KR" dirty="0" err="1" smtClean="0"/>
              <a:t>Java.Io.File</a:t>
            </a:r>
            <a:r>
              <a:rPr lang="ko-KR" altLang="en-US" dirty="0" smtClean="0"/>
              <a:t>을 사용하여 </a:t>
            </a:r>
            <a:r>
              <a:rPr lang="en-US" altLang="ko-KR" dirty="0" smtClean="0"/>
              <a:t>SD </a:t>
            </a:r>
            <a:r>
              <a:rPr lang="ko-KR" altLang="en-US" dirty="0" smtClean="0"/>
              <a:t>카드 사용하기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35</a:t>
            </a:fld>
            <a:endParaRPr lang="en-US" altLang="ko-KR"/>
          </a:p>
        </p:txBody>
      </p:sp>
      <p:pic>
        <p:nvPicPr>
          <p:cNvPr id="8194" name="Picture 2" descr="Q:\프리렉_언로킹안드로이드\Chapter05\Chapter05\예제5-9-result01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4414" y="2285992"/>
            <a:ext cx="2585000" cy="3838569"/>
          </a:xfrm>
          <a:prstGeom prst="rect">
            <a:avLst/>
          </a:prstGeom>
          <a:noFill/>
        </p:spPr>
      </p:pic>
      <p:pic>
        <p:nvPicPr>
          <p:cNvPr id="8195" name="Picture 3" descr="Q:\프리렉_언로킹안드로이드\Chapter05\Chapter05\예제5-9-result02.t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00562" y="2285992"/>
            <a:ext cx="2571768" cy="381892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5.9 </a:t>
            </a:r>
            <a:r>
              <a:rPr lang="ko-KR" altLang="en-US" dirty="0" smtClean="0"/>
              <a:t>표준 </a:t>
            </a:r>
            <a:r>
              <a:rPr lang="en-US" altLang="ko-KR" dirty="0" err="1" smtClean="0"/>
              <a:t>Java.Io.File</a:t>
            </a:r>
            <a:r>
              <a:rPr lang="ko-KR" altLang="en-US" dirty="0" smtClean="0"/>
              <a:t>을 사용하여 </a:t>
            </a:r>
            <a:r>
              <a:rPr lang="en-US" altLang="ko-KR" dirty="0" smtClean="0"/>
              <a:t>SD </a:t>
            </a:r>
            <a:r>
              <a:rPr lang="ko-KR" altLang="en-US" dirty="0" smtClean="0"/>
              <a:t>카드 사용하기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36</a:t>
            </a:fld>
            <a:endParaRPr lang="en-US" altLang="ko-KR"/>
          </a:p>
        </p:txBody>
      </p:sp>
      <p:pic>
        <p:nvPicPr>
          <p:cNvPr id="9218" name="Picture 2" descr="Q:\프리렉_언로킹안드로이드\Chapter05\Chapter05\예제5-9-result03.tif"/>
          <p:cNvPicPr>
            <a:picLocks noChangeAspect="1" noChangeArrowheads="1"/>
          </p:cNvPicPr>
          <p:nvPr/>
        </p:nvPicPr>
        <p:blipFill>
          <a:blip r:embed="rId2" cstate="print"/>
          <a:srcRect b="72714"/>
          <a:stretch>
            <a:fillRect/>
          </a:stretch>
        </p:blipFill>
        <p:spPr bwMode="auto">
          <a:xfrm>
            <a:off x="642910" y="2000240"/>
            <a:ext cx="7877078" cy="1714512"/>
          </a:xfrm>
          <a:prstGeom prst="rect">
            <a:avLst/>
          </a:prstGeom>
          <a:noFill/>
        </p:spPr>
      </p:pic>
      <p:grpSp>
        <p:nvGrpSpPr>
          <p:cNvPr id="10" name="그룹 9"/>
          <p:cNvGrpSpPr/>
          <p:nvPr/>
        </p:nvGrpSpPr>
        <p:grpSpPr>
          <a:xfrm>
            <a:off x="642910" y="3929066"/>
            <a:ext cx="8358246" cy="1928826"/>
            <a:chOff x="642910" y="3929066"/>
            <a:chExt cx="8358246" cy="1928826"/>
          </a:xfrm>
        </p:grpSpPr>
        <p:pic>
          <p:nvPicPr>
            <p:cNvPr id="9219" name="Picture 3" descr="Q:\프리렉_언로킹안드로이드\Chapter05\Chapter05\예제5-9-result04.tif"/>
            <p:cNvPicPr>
              <a:picLocks noChangeAspect="1" noChangeArrowheads="1"/>
            </p:cNvPicPr>
            <p:nvPr/>
          </p:nvPicPr>
          <p:blipFill>
            <a:blip r:embed="rId3" cstate="print"/>
            <a:srcRect b="71641"/>
            <a:stretch>
              <a:fillRect/>
            </a:stretch>
          </p:blipFill>
          <p:spPr bwMode="auto">
            <a:xfrm>
              <a:off x="642910" y="4071942"/>
              <a:ext cx="7894920" cy="1785950"/>
            </a:xfrm>
            <a:prstGeom prst="rect">
              <a:avLst/>
            </a:prstGeom>
            <a:noFill/>
          </p:spPr>
        </p:pic>
        <p:sp>
          <p:nvSpPr>
            <p:cNvPr id="9" name="타원 8"/>
            <p:cNvSpPr/>
            <p:nvPr/>
          </p:nvSpPr>
          <p:spPr bwMode="auto">
            <a:xfrm>
              <a:off x="6715140" y="3929066"/>
              <a:ext cx="2286016" cy="714380"/>
            </a:xfrm>
            <a:prstGeom prst="ellipse">
              <a:avLst/>
            </a:prstGeom>
            <a:noFill/>
            <a:ln w="22225" cap="flat" cmpd="sng" algn="ctr">
              <a:solidFill>
                <a:srgbClr val="C0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717550" rtl="0" eaLnBrk="1" fontAlgn="base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6666"/>
                </a:buClr>
                <a:buSzTx/>
                <a:buFontTx/>
                <a:buNone/>
                <a:tabLst/>
              </a:pPr>
              <a:endParaRPr kumimoji="1" lang="ko-KR" alt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굴림" pitchFamily="50" charset="-127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프리퍼런스</a:t>
            </a:r>
            <a:r>
              <a:rPr lang="en-US" altLang="ko-KR" dirty="0" smtClean="0"/>
              <a:t>(Preference) </a:t>
            </a:r>
            <a:r>
              <a:rPr lang="ko-KR" altLang="en-US" dirty="0" smtClean="0"/>
              <a:t>사용하기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액티비티</a:t>
            </a:r>
            <a:r>
              <a:rPr lang="ko-KR" altLang="en-US" dirty="0" smtClean="0"/>
              <a:t> 간의 데이터 이동을 위해 </a:t>
            </a:r>
            <a:r>
              <a:rPr lang="en-US" altLang="ko-KR" dirty="0" err="1" smtClean="0"/>
              <a:t>SharedPreference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r>
              <a:rPr lang="ko-KR" altLang="en-US" dirty="0" smtClean="0"/>
              <a:t>작업 중인 애플리케이션의 </a:t>
            </a:r>
            <a:r>
              <a:rPr lang="en-US" altLang="ko-KR" dirty="0" smtClean="0"/>
              <a:t>Context</a:t>
            </a:r>
            <a:r>
              <a:rPr lang="ko-KR" altLang="en-US" dirty="0" smtClean="0"/>
              <a:t>를 사용하여 </a:t>
            </a:r>
            <a:r>
              <a:rPr lang="en-US" altLang="ko-KR" dirty="0" err="1" smtClean="0"/>
              <a:t>SharedPreference</a:t>
            </a:r>
            <a:r>
              <a:rPr lang="ko-KR" altLang="en-US" dirty="0" smtClean="0"/>
              <a:t>에 접근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대부분의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클래스들은 </a:t>
            </a:r>
            <a:r>
              <a:rPr lang="en-US" altLang="ko-KR" dirty="0" smtClean="0"/>
              <a:t>Context</a:t>
            </a:r>
            <a:r>
              <a:rPr lang="ko-KR" altLang="en-US" dirty="0" smtClean="0"/>
              <a:t>를 참조하거나 상속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액티비티와</a:t>
            </a:r>
            <a:r>
              <a:rPr lang="ko-KR" altLang="en-US" dirty="0" smtClean="0"/>
              <a:t> 서비스 역시 </a:t>
            </a:r>
            <a:r>
              <a:rPr lang="en-US" altLang="ko-KR" dirty="0" smtClean="0"/>
              <a:t>Context </a:t>
            </a:r>
            <a:r>
              <a:rPr lang="ko-KR" altLang="en-US" dirty="0" smtClean="0"/>
              <a:t>상속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Context</a:t>
            </a:r>
            <a:r>
              <a:rPr lang="ko-KR" altLang="en-US" dirty="0" smtClean="0"/>
              <a:t>는 </a:t>
            </a:r>
            <a:r>
              <a:rPr lang="en-US" altLang="ko-KR" dirty="0" err="1" smtClean="0"/>
              <a:t>getSharedPreference</a:t>
            </a:r>
            <a:r>
              <a:rPr lang="en-US" altLang="ko-KR" dirty="0" smtClean="0"/>
              <a:t>(String name,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accessMode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메서드를</a:t>
            </a:r>
            <a:r>
              <a:rPr lang="ko-KR" altLang="en-US" dirty="0" smtClean="0"/>
              <a:t> 통해 </a:t>
            </a:r>
            <a:r>
              <a:rPr lang="ko-KR" altLang="en-US" dirty="0" err="1" smtClean="0"/>
              <a:t>프리퍼런스</a:t>
            </a:r>
            <a:r>
              <a:rPr lang="ko-KR" altLang="en-US" dirty="0" smtClean="0"/>
              <a:t> 접근 방법 제공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name : </a:t>
            </a:r>
            <a:r>
              <a:rPr lang="ko-KR" altLang="en-US" dirty="0" smtClean="0"/>
              <a:t>파일명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accessMode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접근 권한</a:t>
            </a:r>
            <a:endParaRPr lang="en-US" altLang="ko-KR" dirty="0" smtClean="0"/>
          </a:p>
          <a:p>
            <a:r>
              <a:rPr lang="en-US" altLang="ko-KR" dirty="0" err="1" smtClean="0"/>
              <a:t>SharedPreference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XML </a:t>
            </a:r>
            <a:r>
              <a:rPr lang="ko-KR" altLang="en-US" dirty="0" smtClean="0"/>
              <a:t>형식의 공유 파일을 이용한 데이터 접근 방식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5.1 </a:t>
            </a:r>
            <a:r>
              <a:rPr lang="ko-KR" altLang="en-US" dirty="0" smtClean="0"/>
              <a:t>여러 가지 접근 모드를 사용하여 데이터를 저장하는 </a:t>
            </a:r>
            <a:r>
              <a:rPr lang="en-US" altLang="ko-KR" dirty="0" err="1" smtClean="0"/>
              <a:t>SharedPreferences</a:t>
            </a:r>
            <a:r>
              <a:rPr lang="en-US" altLang="ko-KR" dirty="0" smtClean="0"/>
              <a:t> (p. 205)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  <p:pic>
        <p:nvPicPr>
          <p:cNvPr id="1026" name="Picture 2" descr="N:\프리렉_안드로이드\Chapter05\예제5-1-1.tif"/>
          <p:cNvPicPr>
            <a:picLocks noChangeAspect="1" noChangeArrowheads="1"/>
          </p:cNvPicPr>
          <p:nvPr/>
        </p:nvPicPr>
        <p:blipFill>
          <a:blip r:embed="rId2" cstate="print"/>
          <a:srcRect t="31886"/>
          <a:stretch>
            <a:fillRect/>
          </a:stretch>
        </p:blipFill>
        <p:spPr bwMode="auto">
          <a:xfrm>
            <a:off x="857224" y="2428868"/>
            <a:ext cx="7477126" cy="35099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5.1 </a:t>
            </a:r>
            <a:r>
              <a:rPr lang="ko-KR" altLang="en-US" dirty="0" smtClean="0"/>
              <a:t>여러 가지 접근 모드를 사용하여 데이터를 저장하는 </a:t>
            </a:r>
            <a:r>
              <a:rPr lang="en-US" altLang="ko-KR" dirty="0" err="1" smtClean="0"/>
              <a:t>SharedPreferences</a:t>
            </a:r>
            <a:r>
              <a:rPr lang="en-US" altLang="ko-KR" dirty="0" smtClean="0"/>
              <a:t> (p. 205)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  <p:pic>
        <p:nvPicPr>
          <p:cNvPr id="2050" name="Picture 2" descr="N:\프리렉_안드로이드\Chapter05\예제5-1-2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2143116"/>
            <a:ext cx="8358214" cy="441127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5.1 </a:t>
            </a:r>
            <a:r>
              <a:rPr lang="en-US" altLang="ko-KR" dirty="0" err="1" smtClean="0"/>
              <a:t>SharedPrefTestInput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액티비티</a:t>
            </a:r>
            <a:r>
              <a:rPr lang="ko-KR" altLang="en-US" dirty="0" smtClean="0"/>
              <a:t> 실행화면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  <p:pic>
        <p:nvPicPr>
          <p:cNvPr id="3075" name="Picture 3" descr="N:\프리렉_안드로이드\Chapter05\예제5-1-result01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2357430"/>
            <a:ext cx="2582731" cy="3824281"/>
          </a:xfrm>
          <a:prstGeom prst="rect">
            <a:avLst/>
          </a:prstGeom>
          <a:noFill/>
        </p:spPr>
      </p:pic>
      <p:pic>
        <p:nvPicPr>
          <p:cNvPr id="3076" name="Picture 4" descr="N:\프리렉_안드로이드\Chapter05\예제5-1-result02.t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14678" y="2357430"/>
            <a:ext cx="2601748" cy="3848094"/>
          </a:xfrm>
          <a:prstGeom prst="rect">
            <a:avLst/>
          </a:prstGeom>
          <a:noFill/>
        </p:spPr>
      </p:pic>
      <p:pic>
        <p:nvPicPr>
          <p:cNvPr id="9" name="Picture 2" descr="N:\프리렉_안드로이드\Chapter05\예제5-1-result03.t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00760" y="2357430"/>
            <a:ext cx="2594761" cy="382630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5.1 </a:t>
            </a:r>
            <a:r>
              <a:rPr lang="en-US" altLang="ko-KR" dirty="0" err="1" smtClean="0"/>
              <a:t>SharedPreferences</a:t>
            </a:r>
            <a:r>
              <a:rPr lang="en-US" altLang="ko-KR" dirty="0" smtClean="0"/>
              <a:t> </a:t>
            </a:r>
            <a:r>
              <a:rPr lang="ko-KR" altLang="en-US" dirty="0" smtClean="0"/>
              <a:t>형태로 저장된 파일들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/data/data/PACKAGE_NAME/</a:t>
            </a:r>
            <a:r>
              <a:rPr lang="en-US" altLang="ko-KR" dirty="0" err="1" smtClean="0"/>
              <a:t>shared_prefs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accessMode</a:t>
            </a:r>
            <a:r>
              <a:rPr lang="en-US" altLang="ko-KR" dirty="0" smtClean="0"/>
              <a:t> </a:t>
            </a:r>
          </a:p>
          <a:p>
            <a:pPr lvl="2"/>
            <a:r>
              <a:rPr lang="en-US" altLang="ko-KR" dirty="0" err="1" smtClean="0"/>
              <a:t>Context.MODE_PRIVATE</a:t>
            </a:r>
            <a:r>
              <a:rPr lang="en-US" altLang="ko-KR" dirty="0" smtClean="0"/>
              <a:t> (value 0)</a:t>
            </a:r>
          </a:p>
          <a:p>
            <a:pPr lvl="2"/>
            <a:r>
              <a:rPr lang="en-US" altLang="ko-KR" dirty="0" err="1" smtClean="0"/>
              <a:t>Context.MODE_WORLD_READABLE</a:t>
            </a:r>
            <a:r>
              <a:rPr lang="en-US" altLang="ko-KR" dirty="0" smtClean="0"/>
              <a:t> (value 1)</a:t>
            </a:r>
          </a:p>
          <a:p>
            <a:pPr lvl="2"/>
            <a:r>
              <a:rPr lang="en-US" altLang="ko-KR" dirty="0" err="1" smtClean="0"/>
              <a:t>Context.MODE_WORLD_WRITABLE</a:t>
            </a:r>
            <a:r>
              <a:rPr lang="en-US" altLang="ko-KR" dirty="0" smtClean="0"/>
              <a:t> (value 2)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  <p:grpSp>
        <p:nvGrpSpPr>
          <p:cNvPr id="11" name="그룹 10"/>
          <p:cNvGrpSpPr/>
          <p:nvPr/>
        </p:nvGrpSpPr>
        <p:grpSpPr>
          <a:xfrm>
            <a:off x="1000100" y="3603636"/>
            <a:ext cx="7229475" cy="2540008"/>
            <a:chOff x="1000100" y="2571744"/>
            <a:chExt cx="7229475" cy="2540008"/>
          </a:xfrm>
        </p:grpSpPr>
        <p:pic>
          <p:nvPicPr>
            <p:cNvPr id="4100" name="Picture 4" descr="N:\프리렉_안드로이드\Chapter05\예제5-1-result04.tif"/>
            <p:cNvPicPr>
              <a:picLocks noChangeAspect="1" noChangeArrowheads="1"/>
            </p:cNvPicPr>
            <p:nvPr/>
          </p:nvPicPr>
          <p:blipFill>
            <a:blip r:embed="rId2" cstate="print"/>
            <a:srcRect b="86663"/>
            <a:stretch>
              <a:fillRect/>
            </a:stretch>
          </p:blipFill>
          <p:spPr bwMode="auto">
            <a:xfrm>
              <a:off x="1000100" y="2571744"/>
              <a:ext cx="7229475" cy="1108716"/>
            </a:xfrm>
            <a:prstGeom prst="rect">
              <a:avLst/>
            </a:prstGeom>
            <a:noFill/>
          </p:spPr>
        </p:pic>
        <p:pic>
          <p:nvPicPr>
            <p:cNvPr id="4101" name="Picture 5" descr="N:\프리렉_안드로이드\Chapter05\예제5-1-result04.tif"/>
            <p:cNvPicPr>
              <a:picLocks noChangeAspect="1" noChangeArrowheads="1"/>
            </p:cNvPicPr>
            <p:nvPr/>
          </p:nvPicPr>
          <p:blipFill>
            <a:blip r:embed="rId2" cstate="print"/>
            <a:srcRect t="82115"/>
            <a:stretch>
              <a:fillRect/>
            </a:stretch>
          </p:blipFill>
          <p:spPr bwMode="auto">
            <a:xfrm>
              <a:off x="1000100" y="3643314"/>
              <a:ext cx="7229475" cy="1468438"/>
            </a:xfrm>
            <a:prstGeom prst="rect">
              <a:avLst/>
            </a:prstGeom>
            <a:noFill/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5.1 </a:t>
            </a:r>
            <a:r>
              <a:rPr lang="en-US" altLang="ko-KR" dirty="0" err="1" smtClean="0"/>
              <a:t>SharedPreferences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파일에 저장된 데이터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  <p:pic>
        <p:nvPicPr>
          <p:cNvPr id="5123" name="Picture 3" descr="N:\프리렉_안드로이드\Chapter05\예제5-1-PREFS_PRIVATE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2214554"/>
            <a:ext cx="5229225" cy="790575"/>
          </a:xfrm>
          <a:prstGeom prst="rect">
            <a:avLst/>
          </a:prstGeom>
          <a:noFill/>
          <a:ln w="22225">
            <a:solidFill>
              <a:srgbClr val="0070C0"/>
            </a:solidFill>
            <a:prstDash val="sysDash"/>
          </a:ln>
        </p:spPr>
      </p:pic>
      <p:pic>
        <p:nvPicPr>
          <p:cNvPr id="5124" name="Picture 4" descr="N:\프리렉_안드로이드\Chapter05\예제5-1-PREFS_WORLD_READABLE.t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4348" y="3214686"/>
            <a:ext cx="5219700" cy="819150"/>
          </a:xfrm>
          <a:prstGeom prst="rect">
            <a:avLst/>
          </a:prstGeom>
          <a:noFill/>
          <a:ln w="22225">
            <a:solidFill>
              <a:srgbClr val="0070C0"/>
            </a:solidFill>
            <a:prstDash val="sysDash"/>
          </a:ln>
        </p:spPr>
      </p:pic>
      <p:pic>
        <p:nvPicPr>
          <p:cNvPr id="5125" name="Picture 5" descr="N:\프리렉_안드로이드\Chapter05\예제5-1-PREFS_WORLD_READWRITE.t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4348" y="5286388"/>
            <a:ext cx="5238750" cy="876300"/>
          </a:xfrm>
          <a:prstGeom prst="rect">
            <a:avLst/>
          </a:prstGeom>
          <a:noFill/>
          <a:ln w="22225">
            <a:solidFill>
              <a:srgbClr val="0070C0"/>
            </a:solidFill>
            <a:prstDash val="sysDash"/>
          </a:ln>
        </p:spPr>
      </p:pic>
      <p:pic>
        <p:nvPicPr>
          <p:cNvPr id="5126" name="Picture 6" descr="N:\프리렉_안드로이드\Chapter05\예제5-1-PREFS_WORLD_WRITEABLE.t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4348" y="4214818"/>
            <a:ext cx="5238750" cy="838200"/>
          </a:xfrm>
          <a:prstGeom prst="rect">
            <a:avLst/>
          </a:prstGeom>
          <a:noFill/>
          <a:ln w="22225">
            <a:solidFill>
              <a:srgbClr val="0070C0"/>
            </a:solidFill>
            <a:prstDash val="sysDash"/>
          </a:ln>
        </p:spPr>
      </p:pic>
      <p:sp>
        <p:nvSpPr>
          <p:cNvPr id="13" name="직사각형 12"/>
          <p:cNvSpPr/>
          <p:nvPr/>
        </p:nvSpPr>
        <p:spPr bwMode="auto">
          <a:xfrm>
            <a:off x="6215074" y="2357430"/>
            <a:ext cx="2643206" cy="357190"/>
          </a:xfrm>
          <a:prstGeom prst="rect">
            <a:avLst/>
          </a:prstGeom>
          <a:solidFill>
            <a:srgbClr val="CC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r>
              <a:rPr kumimoji="1" lang="en-US" altLang="ko-KR" sz="90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굴림" pitchFamily="50" charset="-127"/>
              </a:rPr>
              <a:t>PREFS_PRIVATE.xml</a:t>
            </a:r>
            <a:endParaRPr kumimoji="1" lang="ko-KR" altLang="en-US" sz="90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6215074" y="3357562"/>
            <a:ext cx="2643206" cy="357190"/>
          </a:xfrm>
          <a:prstGeom prst="rect">
            <a:avLst/>
          </a:prstGeom>
          <a:solidFill>
            <a:srgbClr val="CC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r>
              <a:rPr kumimoji="1" lang="en-US" altLang="ko-KR" sz="90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굴림" pitchFamily="50" charset="-127"/>
              </a:rPr>
              <a:t>PREFS_WORLD_READABLE.xml</a:t>
            </a:r>
            <a:endParaRPr kumimoji="1" lang="ko-KR" altLang="en-US" sz="90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6215074" y="4357694"/>
            <a:ext cx="2643206" cy="357190"/>
          </a:xfrm>
          <a:prstGeom prst="rect">
            <a:avLst/>
          </a:prstGeom>
          <a:solidFill>
            <a:srgbClr val="CC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 defTabSz="717550"/>
            <a:r>
              <a:rPr lang="en-US" altLang="ko-KR" sz="900" i="1" dirty="0" smtClean="0"/>
              <a:t>PREFS_WORLD_WRITEABLE.xml</a:t>
            </a:r>
            <a:endParaRPr kumimoji="1" lang="ko-KR" altLang="en-US" sz="90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6215074" y="5429264"/>
            <a:ext cx="2643206" cy="357190"/>
          </a:xfrm>
          <a:prstGeom prst="rect">
            <a:avLst/>
          </a:prstGeom>
          <a:solidFill>
            <a:srgbClr val="CC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l" defTabSz="717550"/>
            <a:r>
              <a:rPr lang="en-US" altLang="ko-KR" sz="900" i="1" dirty="0" smtClean="0"/>
              <a:t>PREFS_WORLD_READABLE_WRITABLE.xml</a:t>
            </a:r>
            <a:endParaRPr kumimoji="1" lang="ko-KR" altLang="en-US" sz="90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강의용">
  <a:themeElements>
    <a:clrScheme name="강의용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강의용">
      <a:majorFont>
        <a:latin typeface="HY견고딕"/>
        <a:ea typeface="HY견고딕"/>
        <a:cs typeface=""/>
      </a:majorFont>
      <a:minorFont>
        <a:latin typeface="Verdana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7EFF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71755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006666"/>
          </a:buClr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7EFF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71755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006666"/>
          </a:buClr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굴림" pitchFamily="50" charset="-127"/>
          </a:defRPr>
        </a:defPPr>
      </a:lstStyle>
    </a:lnDef>
  </a:objectDefaults>
  <a:extraClrSchemeLst>
    <a:extraClrScheme>
      <a:clrScheme name="강의용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강의용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강의용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강의용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강의용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강의용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강의용</Template>
  <TotalTime>71437</TotalTime>
  <Words>693</Words>
  <Application>Microsoft Office PowerPoint</Application>
  <PresentationFormat>화면 슬라이드 쇼(4:3)</PresentationFormat>
  <Paragraphs>143</Paragraphs>
  <Slides>36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37" baseType="lpstr">
      <vt:lpstr>강의용</vt:lpstr>
      <vt:lpstr>슬라이드 1</vt:lpstr>
      <vt:lpstr>언로킹 안드로이드 Unlocking Android</vt:lpstr>
      <vt:lpstr>제 5 장  데이터 저장 및 검색</vt:lpstr>
      <vt:lpstr>프리퍼런스(Preference) 사용하기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파일시스템 사용하기</vt:lpstr>
      <vt:lpstr>파일시스템 사용하기</vt:lpstr>
      <vt:lpstr>파일시스템 사용하기</vt:lpstr>
      <vt:lpstr>파일시스템 사용하기</vt:lpstr>
      <vt:lpstr>파일시스템 사용하기</vt:lpstr>
      <vt:lpstr>파일시스템 사용하기</vt:lpstr>
      <vt:lpstr>파일시스템 사용하기</vt:lpstr>
      <vt:lpstr>raw 리소스 파일</vt:lpstr>
      <vt:lpstr>raw 리소스 파일</vt:lpstr>
      <vt:lpstr>raw 리소스 파일</vt:lpstr>
      <vt:lpstr>xml 리소스 파일</vt:lpstr>
      <vt:lpstr>xml 리소스 파일</vt:lpstr>
      <vt:lpstr>xml 리소스 파일</vt:lpstr>
      <vt:lpstr>SD카드를 이용한 데이터 저장</vt:lpstr>
      <vt:lpstr>SD카드를 이용한 데이터 저장</vt:lpstr>
      <vt:lpstr>SD카드를 이용한 데이터 저장</vt:lpstr>
      <vt:lpstr>SD카드를 이용한 데이터 저장</vt:lpstr>
      <vt:lpstr>SD카드를 이용한 데이터 저장</vt:lpstr>
      <vt:lpstr>슬라이드 33</vt:lpstr>
      <vt:lpstr>슬라이드 34</vt:lpstr>
      <vt:lpstr>슬라이드 35</vt:lpstr>
      <vt:lpstr>슬라이드 36</vt:lpstr>
    </vt:vector>
  </TitlesOfParts>
  <Company>MDS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임베디드네트워크프로그래밍</dc:title>
  <dc:creator>youngdeok</dc:creator>
  <cp:lastModifiedBy>tipsiness</cp:lastModifiedBy>
  <cp:revision>2728</cp:revision>
  <dcterms:created xsi:type="dcterms:W3CDTF">2007-01-10T02:18:44Z</dcterms:created>
  <dcterms:modified xsi:type="dcterms:W3CDTF">2010-07-04T15:14:26Z</dcterms:modified>
</cp:coreProperties>
</file>